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366" r:id="rId3"/>
    <p:sldId id="353" r:id="rId4"/>
    <p:sldId id="360" r:id="rId5"/>
    <p:sldId id="325" r:id="rId6"/>
    <p:sldId id="296" r:id="rId7"/>
    <p:sldId id="349" r:id="rId8"/>
    <p:sldId id="361" r:id="rId9"/>
    <p:sldId id="362" r:id="rId10"/>
    <p:sldId id="363" r:id="rId11"/>
    <p:sldId id="364" r:id="rId12"/>
    <p:sldId id="300" r:id="rId13"/>
    <p:sldId id="297" r:id="rId14"/>
    <p:sldId id="301" r:id="rId15"/>
    <p:sldId id="367" r:id="rId16"/>
    <p:sldId id="368" r:id="rId17"/>
    <p:sldId id="369" r:id="rId18"/>
    <p:sldId id="370" r:id="rId19"/>
    <p:sldId id="371" r:id="rId20"/>
    <p:sldId id="372" r:id="rId21"/>
  </p:sldIdLst>
  <p:sldSz cx="12192000" cy="6858000"/>
  <p:notesSz cx="7099300" cy="10223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5B5"/>
    <a:srgbClr val="A1CB8C"/>
    <a:srgbClr val="8A0908"/>
    <a:srgbClr val="F69820"/>
    <a:srgbClr val="FEB539"/>
    <a:srgbClr val="FFE6C2"/>
    <a:srgbClr val="414042"/>
    <a:srgbClr val="FF4103"/>
    <a:srgbClr val="FF4307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8" autoAdjust="0"/>
    <p:restoredTop sz="76590" autoAdjust="0"/>
  </p:normalViewPr>
  <p:slideViewPr>
    <p:cSldViewPr snapToGrid="0">
      <p:cViewPr varScale="1">
        <p:scale>
          <a:sx n="91" d="100"/>
          <a:sy n="91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2950"/>
          </a:xfrm>
          <a:prstGeom prst="rect">
            <a:avLst/>
          </a:prstGeom>
        </p:spPr>
        <p:txBody>
          <a:bodyPr vert="horz" lIns="94695" tIns="47348" rIns="94695" bIns="4734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2950"/>
          </a:xfrm>
          <a:prstGeom prst="rect">
            <a:avLst/>
          </a:prstGeom>
        </p:spPr>
        <p:txBody>
          <a:bodyPr vert="horz" lIns="94695" tIns="47348" rIns="94695" bIns="47348" rtlCol="0"/>
          <a:lstStyle>
            <a:lvl1pPr algn="r">
              <a:defRPr sz="1200"/>
            </a:lvl1pPr>
          </a:lstStyle>
          <a:p>
            <a:fld id="{B76339BA-2313-4DDF-9ABA-0A83C5D1A2FE}" type="datetimeFigureOut">
              <a:rPr lang="fr-FR" smtClean="0"/>
              <a:t>15/12/2016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10551"/>
            <a:ext cx="3076363" cy="512949"/>
          </a:xfrm>
          <a:prstGeom prst="rect">
            <a:avLst/>
          </a:prstGeom>
        </p:spPr>
        <p:txBody>
          <a:bodyPr vert="horz" lIns="94695" tIns="47348" rIns="94695" bIns="4734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10551"/>
            <a:ext cx="3076363" cy="512949"/>
          </a:xfrm>
          <a:prstGeom prst="rect">
            <a:avLst/>
          </a:prstGeom>
        </p:spPr>
        <p:txBody>
          <a:bodyPr vert="horz" lIns="94695" tIns="47348" rIns="94695" bIns="47348" rtlCol="0" anchor="b"/>
          <a:lstStyle>
            <a:lvl1pPr algn="r">
              <a:defRPr sz="1200"/>
            </a:lvl1pPr>
          </a:lstStyle>
          <a:p>
            <a:fld id="{E5E39F10-2654-49A6-8A93-44246A0FD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873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9F173-F1E7-443A-AE9B-14952E819FF9}" type="datetimeFigureOut">
              <a:rPr lang="fr-FR" smtClean="0"/>
              <a:t>15/12/2016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7938"/>
            <a:ext cx="61341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613" y="4919663"/>
            <a:ext cx="5680075" cy="4025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10738"/>
            <a:ext cx="3076575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EEB75-9979-427D-A2C2-E272288952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47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EB75-9979-427D-A2C2-E2722889525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4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Firewall bas niveau ?</a:t>
            </a:r>
          </a:p>
          <a:p>
            <a:r>
              <a:rPr lang="fr-FR" dirty="0"/>
              <a:t>Traitement</a:t>
            </a:r>
            <a:r>
              <a:rPr lang="fr-FR" baseline="0" dirty="0"/>
              <a:t> </a:t>
            </a:r>
            <a:r>
              <a:rPr lang="fr-FR" baseline="0" dirty="0" err="1"/>
              <a:t>ioT</a:t>
            </a:r>
            <a:r>
              <a:rPr lang="fr-FR" baseline="0" dirty="0"/>
              <a:t> ?</a:t>
            </a:r>
          </a:p>
          <a:p>
            <a:r>
              <a:rPr lang="fr-FR" baseline="0" dirty="0"/>
              <a:t>Application web API en SOA ?</a:t>
            </a:r>
          </a:p>
          <a:p>
            <a:r>
              <a:rPr lang="fr-FR" baseline="0" dirty="0"/>
              <a:t>Application à migrer du si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EB75-9979-427D-A2C2-E2722889525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81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EB75-9979-427D-A2C2-E2722889525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69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EB75-9979-427D-A2C2-E2722889525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12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54D7-9678-4768-9A6A-F91644F8B0E1}" type="datetimeFigureOut">
              <a:rPr lang="fr-FR" smtClean="0"/>
              <a:t>15/12/2016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15EB-44BE-4107-B648-7DCE346A0B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25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54D7-9678-4768-9A6A-F91644F8B0E1}" type="datetimeFigureOut">
              <a:rPr lang="fr-FR" smtClean="0"/>
              <a:t>15/12/2016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15EB-44BE-4107-B648-7DCE346A0B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317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54D7-9678-4768-9A6A-F91644F8B0E1}" type="datetimeFigureOut">
              <a:rPr lang="fr-FR" smtClean="0"/>
              <a:t>15/12/2016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15EB-44BE-4107-B648-7DCE346A0B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121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F14-4D88-4DC7-9D1A-98E0EFF62933}" type="datetimeFigureOut">
              <a:rPr lang="fr-FR" smtClean="0"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7CB-A9F9-4D93-945F-8A0611CCF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29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F14-4D88-4DC7-9D1A-98E0EFF62933}" type="datetimeFigureOut">
              <a:rPr lang="fr-FR" smtClean="0"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7CB-A9F9-4D93-945F-8A0611CCF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370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F14-4D88-4DC7-9D1A-98E0EFF62933}" type="datetimeFigureOut">
              <a:rPr lang="fr-FR" smtClean="0"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7CB-A9F9-4D93-945F-8A0611CCF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63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F14-4D88-4DC7-9D1A-98E0EFF62933}" type="datetimeFigureOut">
              <a:rPr lang="fr-FR" smtClean="0"/>
              <a:t>15/12/2016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7CB-A9F9-4D93-945F-8A0611CCF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386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F14-4D88-4DC7-9D1A-98E0EFF62933}" type="datetimeFigureOut">
              <a:rPr lang="fr-FR" smtClean="0"/>
              <a:t>15/12/2016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7CB-A9F9-4D93-945F-8A0611CCF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402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F14-4D88-4DC7-9D1A-98E0EFF62933}" type="datetimeFigureOut">
              <a:rPr lang="fr-FR" smtClean="0"/>
              <a:t>15/12/2016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7CB-A9F9-4D93-945F-8A0611CCF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419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F14-4D88-4DC7-9D1A-98E0EFF62933}" type="datetimeFigureOut">
              <a:rPr lang="fr-FR" smtClean="0"/>
              <a:t>15/12/2016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7CB-A9F9-4D93-945F-8A0611CCF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467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F14-4D88-4DC7-9D1A-98E0EFF62933}" type="datetimeFigureOut">
              <a:rPr lang="fr-FR" smtClean="0"/>
              <a:t>15/12/2016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7CB-A9F9-4D93-945F-8A0611CCF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5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54D7-9678-4768-9A6A-F91644F8B0E1}" type="datetimeFigureOut">
              <a:rPr lang="fr-FR" smtClean="0"/>
              <a:t>15/12/2016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15EB-44BE-4107-B648-7DCE346A0B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740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F14-4D88-4DC7-9D1A-98E0EFF62933}" type="datetimeFigureOut">
              <a:rPr lang="fr-FR" smtClean="0"/>
              <a:t>15/12/2016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7CB-A9F9-4D93-945F-8A0611CCF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100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F14-4D88-4DC7-9D1A-98E0EFF62933}" type="datetimeFigureOut">
              <a:rPr lang="fr-FR" smtClean="0"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7CB-A9F9-4D93-945F-8A0611CCF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755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F14-4D88-4DC7-9D1A-98E0EFF62933}" type="datetimeFigureOut">
              <a:rPr lang="fr-FR" smtClean="0"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87CB-A9F9-4D93-945F-8A0611CCF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89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54D7-9678-4768-9A6A-F91644F8B0E1}" type="datetimeFigureOut">
              <a:rPr lang="fr-FR" smtClean="0"/>
              <a:t>15/12/2016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15EB-44BE-4107-B648-7DCE346A0B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68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54D7-9678-4768-9A6A-F91644F8B0E1}" type="datetimeFigureOut">
              <a:rPr lang="fr-FR" smtClean="0"/>
              <a:t>15/12/2016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15EB-44BE-4107-B648-7DCE346A0B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827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54D7-9678-4768-9A6A-F91644F8B0E1}" type="datetimeFigureOut">
              <a:rPr lang="fr-FR" smtClean="0"/>
              <a:t>15/12/2016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15EB-44BE-4107-B648-7DCE346A0B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380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54D7-9678-4768-9A6A-F91644F8B0E1}" type="datetimeFigureOut">
              <a:rPr lang="fr-FR" smtClean="0"/>
              <a:t>15/12/2016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15EB-44BE-4107-B648-7DCE346A0B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4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54D7-9678-4768-9A6A-F91644F8B0E1}" type="datetimeFigureOut">
              <a:rPr lang="fr-FR" smtClean="0"/>
              <a:t>15/12/2016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15EB-44BE-4107-B648-7DCE346A0B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765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54D7-9678-4768-9A6A-F91644F8B0E1}" type="datetimeFigureOut">
              <a:rPr lang="fr-FR" smtClean="0"/>
              <a:t>15/12/2016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15EB-44BE-4107-B648-7DCE346A0B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473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54D7-9678-4768-9A6A-F91644F8B0E1}" type="datetimeFigureOut">
              <a:rPr lang="fr-FR" smtClean="0"/>
              <a:t>15/12/2016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15EB-44BE-4107-B648-7DCE346A0B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53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F54D7-9678-4768-9A6A-F91644F8B0E1}" type="datetimeFigureOut">
              <a:rPr lang="fr-FR" smtClean="0"/>
              <a:t>15/12/2016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515EB-44BE-4107-B648-7DCE346A0B6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64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7CF14-4D88-4DC7-9D1A-98E0EFF62933}" type="datetimeFigureOut">
              <a:rPr lang="fr-FR" smtClean="0"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487CB-A9F9-4D93-945F-8A0611CCF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97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erlesscode.com/post/david-guetta-online-recording-with-lambda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isonesforyou.com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7.jpeg"/><Relationship Id="rId7" Type="http://schemas.openxmlformats.org/officeDocument/2006/relationships/image" Target="../media/image30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yntec-numerique.fr/sites/default/files/related_docs/2016_11_16_syntec_numerique_conference_semestrielle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.co/qIysEbzxd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deccotraining.fr/wp-content/uploads/2016/02/slider-1346x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673" y="0"/>
            <a:ext cx="151574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216721" y="2100859"/>
            <a:ext cx="6930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Nouvelles architectures</a:t>
            </a:r>
            <a:r>
              <a:rPr kumimoji="0" lang="fr-FR" sz="32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– DevCon</a:t>
            </a:r>
            <a:r>
              <a:rPr lang="fr-FR" sz="3200" kern="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#2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625" y="2740509"/>
            <a:ext cx="2024063" cy="27232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183375" y="6469939"/>
            <a:ext cx="915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Version 1.2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973486" y="4219830"/>
            <a:ext cx="529726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Arnaud Alcabez</a:t>
            </a:r>
            <a:b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Directeur de la stratégie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et de l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icrosoft JhengHei Light" panose="020B0304030504040204" pitchFamily="34" charset="-120"/>
              </a:rPr>
              <a:t>’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organisation</a:t>
            </a:r>
            <a:b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kumimoji="0" lang="fr-FR" sz="12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www.abc-systemes.com</a:t>
            </a:r>
            <a:b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b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Formateur EMEA </a:t>
            </a:r>
            <a:r>
              <a:rPr lang="fr-FR" sz="1600" kern="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pour 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Amazon Web Services</a:t>
            </a:r>
            <a:b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kumimoji="0" lang="fr-FR" sz="12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abcawstraining.com </a:t>
            </a:r>
            <a:b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b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Microsoft MVP </a:t>
            </a:r>
            <a:r>
              <a:rPr lang="fr-FR" sz="1600" kern="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Office 365 </a:t>
            </a:r>
            <a:br>
              <a:rPr lang="fr-FR" sz="1600" kern="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fr-FR" sz="1100" kern="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https://blogs.msdn.microsoft.com/mvpawardprogram/tag/arnaud-alcabez/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2309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77372" y="0"/>
            <a:ext cx="11814628" cy="1095829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Stop! Une application sans serveurs… ?          Oui !</a:t>
            </a:r>
          </a:p>
        </p:txBody>
      </p:sp>
      <p:pic>
        <p:nvPicPr>
          <p:cNvPr id="4098" name="Picture 2" descr="AWS service architecture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39" y="1781661"/>
            <a:ext cx="6016875" cy="38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152021" y="5940868"/>
            <a:ext cx="7967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  <a:hlinkClick r:id="rId3"/>
              </a:rPr>
              <a:t>https://serverlesscode.com/post/david-guetta-online-recording-with-lambda/</a:t>
            </a:r>
            <a:r>
              <a:rPr lang="fr-FR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pic>
        <p:nvPicPr>
          <p:cNvPr id="21" name="Picture 2" descr="https://cdn.evbuc.com/images/4400333/86468436555/1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100" y="6453743"/>
            <a:ext cx="1499054" cy="3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/>
          <a:srcRect l="14420" r="11698"/>
          <a:stretch/>
        </p:blipFill>
        <p:spPr>
          <a:xfrm>
            <a:off x="532887" y="1701609"/>
            <a:ext cx="5051664" cy="38963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8201" y="1117511"/>
            <a:ext cx="3945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  <a:hlinkClick r:id="rId6"/>
              </a:rPr>
              <a:t>https://thisonesforyou.com/</a:t>
            </a:r>
            <a:r>
              <a:rPr lang="fr-FR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6255" y="1069413"/>
            <a:ext cx="4985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Pas de serveurs = Pas de coût de gestion…</a:t>
            </a:r>
            <a:br>
              <a:rPr lang="fr-FR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fr-FR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Vous ne payez que vos transactions &amp; stockage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017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77372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Mais en quoi est-ce </a:t>
            </a:r>
            <a:r>
              <a:rPr lang="fr-FR" sz="4800" b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réellement</a:t>
            </a:r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différent?</a:t>
            </a:r>
          </a:p>
        </p:txBody>
      </p:sp>
      <p:pic>
        <p:nvPicPr>
          <p:cNvPr id="1026" name="Picture 2" descr="https://cdn.evbuc.com/images/4400333/86468436555/1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100" y="6453743"/>
            <a:ext cx="1499054" cy="3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134754" y="1108277"/>
            <a:ext cx="319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r>
              <a:rPr lang="fr-FR" dirty="0"/>
              <a:t>Approche IT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9162135" y="1138277"/>
            <a:ext cx="319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r>
              <a:rPr lang="fr-FR" dirty="0"/>
              <a:t>Approche métier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-7536603" y="1139673"/>
            <a:ext cx="12192000" cy="5325482"/>
            <a:chOff x="-7536603" y="1139673"/>
            <a:chExt cx="12192000" cy="5325482"/>
          </a:xfrm>
        </p:grpSpPr>
        <p:sp>
          <p:nvSpPr>
            <p:cNvPr id="8" name="Flèche droite 7"/>
            <p:cNvSpPr/>
            <p:nvPr/>
          </p:nvSpPr>
          <p:spPr>
            <a:xfrm>
              <a:off x="-7536603" y="1139673"/>
              <a:ext cx="12192000" cy="166517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074" name="Picture 2" descr="http://cache.f3re.com/images/rack-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393" y="2573740"/>
              <a:ext cx="1055044" cy="1270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542302" y="5818824"/>
              <a:ext cx="3194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defRPr>
              </a:lvl1pPr>
            </a:lstStyle>
            <a:p>
              <a:pPr algn="ctr"/>
              <a:r>
                <a:rPr lang="fr-FR" dirty="0"/>
                <a:t>budget annuel et/ou pluriannuel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77371" y="1603728"/>
              <a:ext cx="35058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latin typeface="Arial Black" panose="020B0A04020102020204" pitchFamily="34" charset="0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Plateforme</a:t>
              </a:r>
              <a:br>
                <a:rPr lang="fr-FR" sz="2000" b="1" dirty="0">
                  <a:latin typeface="Arial Black" panose="020B0A04020102020204" pitchFamily="34" charset="0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</a:br>
              <a:r>
                <a:rPr lang="fr-FR" sz="2000" b="1" dirty="0">
                  <a:latin typeface="Arial Black" panose="020B0A04020102020204" pitchFamily="34" charset="0"/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Physique | Virtuelle</a:t>
              </a:r>
            </a:p>
          </p:txBody>
        </p:sp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530" y="4132257"/>
              <a:ext cx="2526240" cy="1578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477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echminfy.com/wp-content/uploads/2015/01/Amazon-E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94" y="1662909"/>
            <a:ext cx="5020423" cy="241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èche droite 7"/>
          <p:cNvSpPr/>
          <p:nvPr/>
        </p:nvSpPr>
        <p:spPr>
          <a:xfrm>
            <a:off x="-3166712" y="1139673"/>
            <a:ext cx="12192000" cy="166517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77372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Mais en quoi est-ce </a:t>
            </a:r>
            <a:r>
              <a:rPr lang="fr-FR" sz="4800" b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réellement</a:t>
            </a:r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différent?</a:t>
            </a:r>
          </a:p>
        </p:txBody>
      </p:sp>
      <p:pic>
        <p:nvPicPr>
          <p:cNvPr id="1026" name="Picture 2" descr="https://cdn.evbuc.com/images/4400333/86468436555/1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100" y="6453743"/>
            <a:ext cx="1499054" cy="3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ache.f3re.com/images/rack-ser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93" y="2573740"/>
            <a:ext cx="1055044" cy="12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42302" y="5818824"/>
            <a:ext cx="319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pPr algn="ctr"/>
            <a:r>
              <a:rPr lang="fr-FR" dirty="0"/>
              <a:t>budget annuel et/ou pluriannuel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611597" y="5818824"/>
            <a:ext cx="319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pPr algn="ctr"/>
            <a:r>
              <a:rPr lang="fr-FR" dirty="0"/>
              <a:t>budget à l’heure / au mois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371" y="1603728"/>
            <a:ext cx="350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 Black" panose="020B0A040201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Plateforme</a:t>
            </a:r>
            <a:br>
              <a:rPr lang="fr-FR" sz="2000" b="1" dirty="0">
                <a:latin typeface="Arial Black" panose="020B0A040201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fr-FR" sz="2000" b="1" dirty="0">
                <a:latin typeface="Arial Black" panose="020B0A040201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Physique | Virtuelle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55657" y="1635899"/>
            <a:ext cx="350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 Black" panose="020B0A040201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Instances | Services Managés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34754" y="1108277"/>
            <a:ext cx="319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r>
              <a:rPr lang="fr-FR" dirty="0"/>
              <a:t>Approche IT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9162135" y="1138277"/>
            <a:ext cx="319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r>
              <a:rPr lang="fr-FR" dirty="0"/>
              <a:t>Approche métier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378" y="3917667"/>
            <a:ext cx="2920454" cy="1760911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530" y="4132257"/>
            <a:ext cx="2526240" cy="15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echminfy.com/wp-content/uploads/2015/01/Amazon-E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94" y="1662909"/>
            <a:ext cx="5020423" cy="241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èche droite 7"/>
          <p:cNvSpPr/>
          <p:nvPr/>
        </p:nvSpPr>
        <p:spPr>
          <a:xfrm>
            <a:off x="0" y="1139673"/>
            <a:ext cx="12192000" cy="166517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77372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Mais en quoi est-ce </a:t>
            </a:r>
            <a:r>
              <a:rPr lang="fr-FR" sz="4800" b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réellement</a:t>
            </a:r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différent?</a:t>
            </a:r>
          </a:p>
        </p:txBody>
      </p:sp>
      <p:pic>
        <p:nvPicPr>
          <p:cNvPr id="1026" name="Picture 2" descr="https://cdn.evbuc.com/images/4400333/86468436555/1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100" y="6453743"/>
            <a:ext cx="1499054" cy="3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ache.f3re.com/images/rack-ser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93" y="2573740"/>
            <a:ext cx="1055044" cy="12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42302" y="5818824"/>
            <a:ext cx="319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pPr algn="ctr"/>
            <a:r>
              <a:rPr lang="fr-FR" dirty="0"/>
              <a:t>budget annuel et/ou pluriannuel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611597" y="5818824"/>
            <a:ext cx="319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pPr algn="ctr"/>
            <a:r>
              <a:rPr lang="fr-FR" dirty="0"/>
              <a:t>budget à l’heure / au mois</a:t>
            </a:r>
          </a:p>
        </p:txBody>
      </p:sp>
      <p:pic>
        <p:nvPicPr>
          <p:cNvPr id="3078" name="Picture 6" descr="http://blog.xebia.fr/wp-content/uploads/2015/03/Capture-d%E2%80%99%C3%A9cran-2015-03-09-%C3%A0-14.44.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577" y="2543348"/>
            <a:ext cx="1287527" cy="11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8732513" y="5818824"/>
            <a:ext cx="301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pPr algn="ctr"/>
            <a:r>
              <a:rPr lang="fr-FR" dirty="0"/>
              <a:t>budget à la fonction consommée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371" y="1603728"/>
            <a:ext cx="350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 Black" panose="020B0A040201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Plateforme</a:t>
            </a:r>
            <a:br>
              <a:rPr lang="fr-FR" sz="2000" b="1" dirty="0">
                <a:latin typeface="Arial Black" panose="020B0A040201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fr-FR" sz="2000" b="1" dirty="0">
                <a:latin typeface="Arial Black" panose="020B0A040201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Physique | Virtuelle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55657" y="1635899"/>
            <a:ext cx="350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 Black" panose="020B0A040201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Instances | Services Managés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598544" y="1618315"/>
            <a:ext cx="3281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 Black" panose="020B0A040201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Micro-services</a:t>
            </a:r>
            <a:br>
              <a:rPr lang="fr-FR" sz="2000" b="1" dirty="0">
                <a:latin typeface="Arial Black" panose="020B0A040201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fr-FR" sz="2000" b="1" dirty="0">
                <a:latin typeface="Arial Black" panose="020B0A0402010202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Fonctions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34754" y="1108277"/>
            <a:ext cx="319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r>
              <a:rPr lang="fr-FR" dirty="0"/>
              <a:t>Approche IT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9162135" y="1138277"/>
            <a:ext cx="319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r>
              <a:rPr lang="fr-FR" dirty="0"/>
              <a:t>Approche métier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378" y="3917667"/>
            <a:ext cx="2920454" cy="176091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7198" y="4020204"/>
            <a:ext cx="2524284" cy="156921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530" y="4132257"/>
            <a:ext cx="2526240" cy="15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79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77372" y="0"/>
            <a:ext cx="11814628" cy="1095829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Stop! Est-ce aussi simple ?	</a:t>
            </a:r>
          </a:p>
        </p:txBody>
      </p:sp>
      <p:pic>
        <p:nvPicPr>
          <p:cNvPr id="21" name="Picture 2" descr="https://cdn.evbuc.com/images/4400333/86468436555/1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100" y="6453743"/>
            <a:ext cx="1499054" cy="3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611835"/>
              </p:ext>
            </p:extLst>
          </p:nvPr>
        </p:nvGraphicFramePr>
        <p:xfrm>
          <a:off x="377372" y="1209266"/>
          <a:ext cx="10501828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735">
                  <a:extLst>
                    <a:ext uri="{9D8B030D-6E8A-4147-A177-3AD203B41FA5}">
                      <a16:colId xmlns:a16="http://schemas.microsoft.com/office/drawing/2014/main" val="971649438"/>
                    </a:ext>
                  </a:extLst>
                </a:gridCol>
                <a:gridCol w="1518596">
                  <a:extLst>
                    <a:ext uri="{9D8B030D-6E8A-4147-A177-3AD203B41FA5}">
                      <a16:colId xmlns:a16="http://schemas.microsoft.com/office/drawing/2014/main" val="2241177507"/>
                    </a:ext>
                  </a:extLst>
                </a:gridCol>
                <a:gridCol w="1391468">
                  <a:extLst>
                    <a:ext uri="{9D8B030D-6E8A-4147-A177-3AD203B41FA5}">
                      <a16:colId xmlns:a16="http://schemas.microsoft.com/office/drawing/2014/main" val="3666627101"/>
                    </a:ext>
                  </a:extLst>
                </a:gridCol>
                <a:gridCol w="1869893">
                  <a:extLst>
                    <a:ext uri="{9D8B030D-6E8A-4147-A177-3AD203B41FA5}">
                      <a16:colId xmlns:a16="http://schemas.microsoft.com/office/drawing/2014/main" val="1632676832"/>
                    </a:ext>
                  </a:extLst>
                </a:gridCol>
                <a:gridCol w="1724457">
                  <a:extLst>
                    <a:ext uri="{9D8B030D-6E8A-4147-A177-3AD203B41FA5}">
                      <a16:colId xmlns:a16="http://schemas.microsoft.com/office/drawing/2014/main" val="3235950768"/>
                    </a:ext>
                  </a:extLst>
                </a:gridCol>
                <a:gridCol w="2228679">
                  <a:extLst>
                    <a:ext uri="{9D8B030D-6E8A-4147-A177-3AD203B41FA5}">
                      <a16:colId xmlns:a16="http://schemas.microsoft.com/office/drawing/2014/main" val="2685282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Packaging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Execution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Runtime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Unit of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95499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FPGA (Circuit</a:t>
                      </a:r>
                      <a:r>
                        <a:rPr lang="en-US" sz="1600" baseline="0" noProof="0" dirty="0">
                          <a:latin typeface="+mn-lt"/>
                        </a:rPr>
                        <a:t> Logic)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AFI (Logic</a:t>
                      </a:r>
                      <a:r>
                        <a:rPr lang="en-US" sz="1600" baseline="0" noProof="0" dirty="0">
                          <a:latin typeface="+mn-lt"/>
                        </a:rPr>
                        <a:t> circuit design</a:t>
                      </a:r>
                      <a:r>
                        <a:rPr lang="en-US" sz="1600" noProof="0" dirty="0"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Redesigning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Multi-Threaded</a:t>
                      </a:r>
                      <a:br>
                        <a:rPr lang="en-US" sz="1600" noProof="0" dirty="0">
                          <a:latin typeface="+mn-lt"/>
                        </a:rPr>
                      </a:br>
                      <a:r>
                        <a:rPr lang="en-US" sz="1600" noProof="0" dirty="0">
                          <a:latin typeface="+mn-lt"/>
                        </a:rPr>
                        <a:t>Multi-task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Hours to</a:t>
                      </a:r>
                      <a:r>
                        <a:rPr lang="en-US" sz="1600" baseline="0" noProof="0" dirty="0">
                          <a:latin typeface="+mn-lt"/>
                        </a:rPr>
                        <a:t> months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Per VM, per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82732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Instances/Virtual</a:t>
                      </a:r>
                      <a:r>
                        <a:rPr lang="en-US" sz="1600" baseline="0" noProof="0" dirty="0">
                          <a:latin typeface="+mn-lt"/>
                        </a:rPr>
                        <a:t> Machine 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AMI</a:t>
                      </a:r>
                      <a:r>
                        <a:rPr lang="en-US" sz="1600" baseline="0" noProof="0" dirty="0">
                          <a:latin typeface="+mn-lt"/>
                        </a:rPr>
                        <a:t> (ISO Like)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Patching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+mn-lt"/>
                        </a:rPr>
                        <a:t>Multi-Threaded</a:t>
                      </a:r>
                      <a:br>
                        <a:rPr lang="en-US" sz="1600" noProof="0" dirty="0">
                          <a:latin typeface="+mn-lt"/>
                        </a:rPr>
                      </a:br>
                      <a:r>
                        <a:rPr lang="en-US" sz="1600" noProof="0" dirty="0">
                          <a:latin typeface="+mn-lt"/>
                        </a:rPr>
                        <a:t>Multi-task</a:t>
                      </a:r>
                    </a:p>
                    <a:p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+mn-lt"/>
                        </a:rPr>
                        <a:t>Hours to</a:t>
                      </a:r>
                      <a:r>
                        <a:rPr lang="en-US" sz="1600" baseline="0" noProof="0" dirty="0">
                          <a:latin typeface="+mn-lt"/>
                        </a:rPr>
                        <a:t> months</a:t>
                      </a:r>
                      <a:endParaRPr lang="en-US" sz="1600" noProof="0" dirty="0">
                        <a:latin typeface="+mn-lt"/>
                      </a:endParaRPr>
                    </a:p>
                    <a:p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+mn-lt"/>
                        </a:rPr>
                        <a:t>Per VM, per hour</a:t>
                      </a:r>
                    </a:p>
                    <a:p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288549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Containers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Container</a:t>
                      </a:r>
                      <a:r>
                        <a:rPr lang="en-US" sz="1600" baseline="0" noProof="0" dirty="0">
                          <a:latin typeface="+mn-lt"/>
                        </a:rPr>
                        <a:t> File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Versionning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+mn-lt"/>
                        </a:rPr>
                        <a:t>Multi-Threaded</a:t>
                      </a:r>
                      <a:br>
                        <a:rPr lang="en-US" sz="1600" noProof="0" dirty="0">
                          <a:latin typeface="+mn-lt"/>
                        </a:rPr>
                      </a:br>
                      <a:r>
                        <a:rPr lang="en-US" sz="1600" noProof="0" dirty="0">
                          <a:latin typeface="+mn-lt"/>
                        </a:rPr>
                        <a:t>Single-Task</a:t>
                      </a:r>
                    </a:p>
                    <a:p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Minutes to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+mn-lt"/>
                        </a:rPr>
                        <a:t>Per VM, per hour</a:t>
                      </a:r>
                    </a:p>
                    <a:p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812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Functions (Lambda)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Versionning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Single-Threaded</a:t>
                      </a:r>
                      <a:br>
                        <a:rPr lang="en-US" sz="1600" noProof="0" dirty="0">
                          <a:latin typeface="+mn-lt"/>
                        </a:rPr>
                      </a:br>
                      <a:r>
                        <a:rPr lang="en-US" sz="1600" noProof="0" dirty="0">
                          <a:latin typeface="+mn-lt"/>
                        </a:rPr>
                        <a:t>Single-Task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noProof="0" dirty="0">
                          <a:latin typeface="+mn-lt"/>
                        </a:rPr>
                        <a:t>Micro-seconds</a:t>
                      </a:r>
                      <a:r>
                        <a:rPr lang="en-US" sz="1600" i="0" baseline="0" noProof="0" dirty="0">
                          <a:latin typeface="+mn-lt"/>
                        </a:rPr>
                        <a:t> to seconds</a:t>
                      </a:r>
                      <a:endParaRPr lang="en-US" sz="1600" i="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+mn-lt"/>
                        </a:rPr>
                        <a:t>Per memory/second,</a:t>
                      </a:r>
                      <a:r>
                        <a:rPr lang="en-US" sz="1600" baseline="0" noProof="0" dirty="0">
                          <a:latin typeface="+mn-lt"/>
                        </a:rPr>
                        <a:t> per request</a:t>
                      </a:r>
                      <a:endParaRPr lang="en-US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123394"/>
                  </a:ext>
                </a:extLst>
              </a:tr>
            </a:tbl>
          </a:graphicData>
        </a:graphic>
      </p:graphicFrame>
      <p:cxnSp>
        <p:nvCxnSpPr>
          <p:cNvPr id="4" name="Connecteur droit avec flèche 3"/>
          <p:cNvCxnSpPr/>
          <p:nvPr/>
        </p:nvCxnSpPr>
        <p:spPr>
          <a:xfrm flipH="1">
            <a:off x="11066400" y="1288800"/>
            <a:ext cx="14400" cy="4708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5400000">
            <a:off x="9248020" y="3473768"/>
            <a:ext cx="4243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Governance, Publication, 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Dematerialization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769684" y="774418"/>
            <a:ext cx="60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Easy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10814285" y="6084411"/>
            <a:ext cx="646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Hard</a:t>
            </a:r>
            <a:endParaRPr lang="fr-FR" b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327139"/>
            <a:ext cx="20840" cy="1077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69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77372" y="0"/>
            <a:ext cx="11814628" cy="1095829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Autres points d’importance ?	</a:t>
            </a:r>
          </a:p>
        </p:txBody>
      </p:sp>
      <p:pic>
        <p:nvPicPr>
          <p:cNvPr id="21" name="Picture 2" descr="https://cdn.evbuc.com/images/4400333/86468436555/1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100" y="6453743"/>
            <a:ext cx="1499054" cy="3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327139"/>
            <a:ext cx="20840" cy="1077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51433" y="1482811"/>
            <a:ext cx="559764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pPr algn="l"/>
            <a:r>
              <a:rPr lang="fr-FR" sz="2800" dirty="0"/>
              <a:t>Qui dit « micro-services » dit…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Micro-contrat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Micro-SLA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Micro-distribution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Et.. Micro-données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Le plus drôle: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ea typeface="Malgun Gothic Semilight" panose="020B0502040204020203" pitchFamily="34" charset="-128"/>
                <a:cs typeface="Arial" panose="020B0604020202020204" pitchFamily="34" charset="0"/>
              </a:rPr>
              <a:t>micro-facturation</a:t>
            </a:r>
            <a:r>
              <a:rPr lang="fr-FR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fr-FR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  <a:sym typeface="Wingdings" panose="05000000000000000000" pitchFamily="2" charset="2"/>
              </a:rPr>
              <a:t></a:t>
            </a:r>
            <a:endParaRPr lang="fr-FR" sz="24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892" y="1482811"/>
            <a:ext cx="31337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951433" y="4092101"/>
            <a:ext cx="6520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pPr algn="l"/>
            <a:r>
              <a:rPr lang="fr-FR" sz="2800" dirty="0"/>
              <a:t>La latence, c’est important, non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API Gateway =&gt; Fonction (200ms) </a:t>
            </a:r>
            <a:r>
              <a:rPr lang="fr-FR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  <a:sym typeface="Wingdings" panose="05000000000000000000" pitchFamily="2" charset="2"/>
              </a:rPr>
              <a:t>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  <a:sym typeface="Wingdings" panose="05000000000000000000" pitchFamily="2" charset="2"/>
              </a:rPr>
              <a:t>La moindre application peut devenir complexe en SLA</a:t>
            </a:r>
            <a:endParaRPr lang="fr-FR" sz="24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731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77372" y="0"/>
            <a:ext cx="11814628" cy="1095829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Le côté cool…</a:t>
            </a:r>
          </a:p>
        </p:txBody>
      </p:sp>
      <p:pic>
        <p:nvPicPr>
          <p:cNvPr id="21" name="Picture 2" descr="https://cdn.evbuc.com/images/4400333/86468436555/1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100" y="6453743"/>
            <a:ext cx="1499054" cy="3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327139"/>
            <a:ext cx="20840" cy="1077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4525" y="1009286"/>
            <a:ext cx="11814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pPr algn="l"/>
            <a:r>
              <a:rPr lang="fr-FR" sz="2400" dirty="0"/>
              <a:t>Peut être « atomisée sur la planète », induite, et avec des appels en fonction de la disponibilité du point d’exécution de plus proche. </a:t>
            </a:r>
            <a:r>
              <a:rPr lang="fr-FR" sz="2400" u="sng" dirty="0"/>
              <a:t>Vous ne payez que pour l’exécution</a:t>
            </a:r>
            <a:endParaRPr lang="fr-FR" sz="2000" u="sng" dirty="0"/>
          </a:p>
        </p:txBody>
      </p:sp>
      <p:sp>
        <p:nvSpPr>
          <p:cNvPr id="2" name="Ellipse 1"/>
          <p:cNvSpPr/>
          <p:nvPr/>
        </p:nvSpPr>
        <p:spPr>
          <a:xfrm>
            <a:off x="1475611" y="2082412"/>
            <a:ext cx="1301579" cy="1235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App</a:t>
            </a:r>
          </a:p>
        </p:txBody>
      </p:sp>
      <p:cxnSp>
        <p:nvCxnSpPr>
          <p:cNvPr id="5" name="Connecteur droit avec flèche 4"/>
          <p:cNvCxnSpPr>
            <a:stCxn id="2" idx="6"/>
            <a:endCxn id="14" idx="2"/>
          </p:cNvCxnSpPr>
          <p:nvPr/>
        </p:nvCxnSpPr>
        <p:spPr>
          <a:xfrm>
            <a:off x="2777190" y="2700250"/>
            <a:ext cx="63596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ccolade fermante 5"/>
          <p:cNvSpPr/>
          <p:nvPr/>
        </p:nvSpPr>
        <p:spPr>
          <a:xfrm rot="5400000">
            <a:off x="8533378" y="2084895"/>
            <a:ext cx="593124" cy="32168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390908" y="2082412"/>
            <a:ext cx="1301579" cy="1235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DNS</a:t>
            </a:r>
          </a:p>
        </p:txBody>
      </p:sp>
      <p:sp>
        <p:nvSpPr>
          <p:cNvPr id="11" name="Ellipse 10"/>
          <p:cNvSpPr/>
          <p:nvPr/>
        </p:nvSpPr>
        <p:spPr>
          <a:xfrm>
            <a:off x="5306205" y="2082412"/>
            <a:ext cx="1301579" cy="1235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Regions</a:t>
            </a:r>
            <a:br>
              <a:rPr lang="fr-FR" dirty="0"/>
            </a:br>
            <a:r>
              <a:rPr lang="fr-FR" dirty="0"/>
              <a:t>(14)</a:t>
            </a:r>
          </a:p>
        </p:txBody>
      </p:sp>
      <p:sp>
        <p:nvSpPr>
          <p:cNvPr id="13" name="Ellipse 12"/>
          <p:cNvSpPr/>
          <p:nvPr/>
        </p:nvSpPr>
        <p:spPr>
          <a:xfrm>
            <a:off x="7221502" y="2082412"/>
            <a:ext cx="1301579" cy="1235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API </a:t>
            </a:r>
            <a:r>
              <a:rPr lang="fr-FR" sz="1600" dirty="0"/>
              <a:t>Gateway</a:t>
            </a:r>
            <a:br>
              <a:rPr lang="fr-FR" dirty="0"/>
            </a:b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9136799" y="2082412"/>
            <a:ext cx="1301579" cy="1235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Fonctions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873314" y="4068578"/>
            <a:ext cx="4039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  <a:sym typeface="Wingdings" panose="05000000000000000000" pitchFamily="2" charset="2"/>
              </a:rPr>
              <a:t>&lt; 1 million call/execution/mois…. </a:t>
            </a:r>
            <a:r>
              <a:rPr lang="fr-FR" sz="2400" b="1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  <a:sym typeface="Wingdings" panose="05000000000000000000" pitchFamily="2" charset="2"/>
              </a:rPr>
              <a:t>0$ !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7022088" y="5663478"/>
            <a:ext cx="2765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prstClr val="black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Cool mais…</a:t>
            </a:r>
            <a:endParaRPr lang="fr-FR" dirty="0"/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94" y="3358161"/>
            <a:ext cx="6477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89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77372" y="0"/>
            <a:ext cx="11814628" cy="1095829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Dépend de qui est en face de vous… </a:t>
            </a:r>
          </a:p>
        </p:txBody>
      </p:sp>
      <p:pic>
        <p:nvPicPr>
          <p:cNvPr id="21" name="Picture 2" descr="https://cdn.evbuc.com/images/4400333/86468436555/1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100" y="6453743"/>
            <a:ext cx="1499054" cy="3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327139"/>
            <a:ext cx="20840" cy="1077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54572" y="1129267"/>
            <a:ext cx="2771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pPr algn="l"/>
            <a:r>
              <a:rPr lang="fr-FR" sz="2800" dirty="0"/>
              <a:t>DSI Société A</a:t>
            </a:r>
            <a:endParaRPr lang="fr-FR" sz="24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687504" y="1095829"/>
            <a:ext cx="246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pPr algn="l"/>
            <a:r>
              <a:rPr lang="fr-FR" sz="2800" dirty="0"/>
              <a:t>DSI Société B</a:t>
            </a:r>
            <a:endParaRPr lang="fr-FR" sz="24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13753" r="16266"/>
          <a:stretch/>
        </p:blipFill>
        <p:spPr bwMode="auto">
          <a:xfrm>
            <a:off x="634314" y="1762897"/>
            <a:ext cx="5357655" cy="446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4" b="6894"/>
          <a:stretch/>
        </p:blipFill>
        <p:spPr bwMode="auto">
          <a:xfrm>
            <a:off x="6071287" y="1762897"/>
            <a:ext cx="5386251" cy="446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94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77372" y="0"/>
            <a:ext cx="11814628" cy="1095829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Leur position sur le DevOps ?</a:t>
            </a:r>
          </a:p>
        </p:txBody>
      </p:sp>
      <p:pic>
        <p:nvPicPr>
          <p:cNvPr id="21" name="Picture 2" descr="https://cdn.evbuc.com/images/4400333/86468436555/1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100" y="6453743"/>
            <a:ext cx="1499054" cy="3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327139"/>
            <a:ext cx="20840" cy="1077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34" y="998636"/>
            <a:ext cx="10254118" cy="5772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522" y="6094167"/>
            <a:ext cx="10445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4"/>
              </a:rPr>
              <a:t>http://www.syntec-numerique.fr/sites/default/files/related_docs/2016_11_16_syntec_numerique_conference_semestrielle.pdf</a:t>
            </a:r>
            <a:r>
              <a:rPr lang="fr-F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0546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77372" y="0"/>
            <a:ext cx="11814628" cy="1095829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 conclusion</a:t>
            </a:r>
          </a:p>
        </p:txBody>
      </p:sp>
      <p:pic>
        <p:nvPicPr>
          <p:cNvPr id="21" name="Picture 2" descr="https://cdn.evbuc.com/images/4400333/86468436555/1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100" y="6453743"/>
            <a:ext cx="1499054" cy="3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327139"/>
            <a:ext cx="20840" cy="1077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00859" y="1327962"/>
            <a:ext cx="102355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pPr algn="l"/>
            <a:r>
              <a:rPr lang="fr-FR" sz="2400" b="1" dirty="0">
                <a:latin typeface="+mn-lt"/>
              </a:rPr>
              <a:t>Il n’existe pas de modèle unique</a:t>
            </a:r>
            <a:r>
              <a:rPr lang="fr-FR" sz="2400" dirty="0"/>
              <a:t>, Ils coexistent avec des spécifications. On choisit le bon modèle en fonction du besoin</a:t>
            </a:r>
          </a:p>
          <a:p>
            <a:pPr algn="l"/>
            <a:endParaRPr lang="fr-FR" sz="2400" dirty="0"/>
          </a:p>
          <a:p>
            <a:pPr algn="l"/>
            <a:r>
              <a:rPr lang="fr-FR" sz="2400" dirty="0"/>
              <a:t>Du coup, </a:t>
            </a:r>
            <a:r>
              <a:rPr lang="fr-FR" sz="2400" b="1" dirty="0">
                <a:latin typeface="+mn-lt"/>
              </a:rPr>
              <a:t>il faut connaître tous être agnostique </a:t>
            </a:r>
            <a:r>
              <a:rPr lang="fr-FR" sz="2400" dirty="0"/>
              <a:t>en termes de décision</a:t>
            </a:r>
          </a:p>
          <a:p>
            <a:pPr algn="l"/>
            <a:endParaRPr lang="fr-FR" sz="2400" dirty="0"/>
          </a:p>
          <a:p>
            <a:pPr algn="l"/>
            <a:r>
              <a:rPr lang="fr-FR" sz="2400" b="1" dirty="0">
                <a:latin typeface="+mn-lt"/>
              </a:rPr>
              <a:t>Ne pas proposer quelque chose que votre interlocuteur n’est pas en mesure de comprendre</a:t>
            </a:r>
            <a:r>
              <a:rPr lang="fr-FR" sz="2400" dirty="0"/>
              <a:t> (même si c’est génial de votre point de vue)</a:t>
            </a:r>
          </a:p>
          <a:p>
            <a:pPr algn="l"/>
            <a:endParaRPr lang="fr-FR" sz="2400" dirty="0"/>
          </a:p>
          <a:p>
            <a:pPr algn="l"/>
            <a:r>
              <a:rPr lang="fr-FR" sz="2400" dirty="0"/>
              <a:t>REX: </a:t>
            </a:r>
            <a:r>
              <a:rPr lang="fr-FR" sz="2400" b="1" dirty="0">
                <a:latin typeface="+mn-lt"/>
              </a:rPr>
              <a:t>Pour du serverless, prévoir un « bouton rouge ». </a:t>
            </a:r>
            <a:r>
              <a:rPr lang="fr-FR" sz="2400" dirty="0"/>
              <a:t>Par exemple, le bouton « Ouverture » des ascenseurs américains est désactivé depuis plus de 20 ans, mais ça permet aux usagers de les rassurer en croyant qu’ils exercent encore un certain contrôle </a:t>
            </a:r>
          </a:p>
          <a:p>
            <a:pPr algn="l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7042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05248" y="65313"/>
            <a:ext cx="1452111" cy="4585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514" y="0"/>
            <a:ext cx="4717143" cy="68685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5429" y="302539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Difficile d'être plus direct dans le message: Dell. EMC. HP. Cisco. These Tech Giants Are the Walking Dead </a:t>
            </a:r>
            <a:r>
              <a:rPr lang="fr-FR" sz="2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  <a:hlinkClick r:id="rId4"/>
              </a:rPr>
              <a:t>http://t.co/qIysEbzxd5</a:t>
            </a:r>
            <a:r>
              <a:rPr lang="fr-FR" sz="2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via @WIRED</a:t>
            </a:r>
          </a:p>
        </p:txBody>
      </p:sp>
      <p:sp>
        <p:nvSpPr>
          <p:cNvPr id="9" name="Rectangle 8"/>
          <p:cNvSpPr/>
          <p:nvPr/>
        </p:nvSpPr>
        <p:spPr>
          <a:xfrm>
            <a:off x="7380514" y="1397165"/>
            <a:ext cx="1677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Mardi 13 octobre 2015</a:t>
            </a:r>
          </a:p>
        </p:txBody>
      </p:sp>
    </p:spTree>
    <p:extLst>
      <p:ext uri="{BB962C8B-B14F-4D97-AF65-F5344CB8AC3E}">
        <p14:creationId xmlns:p14="http://schemas.microsoft.com/office/powerpoint/2010/main" val="253028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60320" y="5294590"/>
            <a:ext cx="51839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  <a:ea typeface="Malgun Gothic Semilight" panose="020B0502040204020203" pitchFamily="34" charset="-128"/>
                <a:cs typeface="Segoe UI Light" panose="020B0502040204020203" pitchFamily="34" charset="0"/>
              </a:rPr>
              <a:t>32 % </a:t>
            </a:r>
            <a:r>
              <a:rPr lang="fr-FR" sz="2200" dirty="0">
                <a:latin typeface="Segoe UI Light" panose="020B0502040204020203" pitchFamily="34" charset="0"/>
                <a:ea typeface="Malgun Gothic Semilight" panose="020B0502040204020203" pitchFamily="34" charset="-128"/>
                <a:cs typeface="Segoe UI Light" panose="020B0502040204020203" pitchFamily="34" charset="0"/>
              </a:rPr>
              <a:t>attendent et comptent s'inspirer du succès de leurs concurrents.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754857" y="3267790"/>
            <a:ext cx="5045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6"/>
                </a:solidFill>
                <a:ea typeface="Malgun Gothic Semilight" panose="020B0502040204020203" pitchFamily="34" charset="-128"/>
                <a:cs typeface="Segoe UI Light" panose="020B0502040204020203" pitchFamily="34" charset="0"/>
              </a:rPr>
              <a:t>25 % </a:t>
            </a:r>
            <a:r>
              <a:rPr lang="fr-FR" sz="2200" dirty="0">
                <a:latin typeface="Segoe UI Light" panose="020B0502040204020203" pitchFamily="34" charset="0"/>
                <a:ea typeface="Malgun Gothic Semilight" panose="020B0502040204020203" pitchFamily="34" charset="-128"/>
                <a:cs typeface="Segoe UI Light" panose="020B0502040204020203" pitchFamily="34" charset="0"/>
              </a:rPr>
              <a:t>ont adopté une approche proactive et sont prêtes à se transformer pour entrer dans la compétition.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857" y="5025251"/>
            <a:ext cx="5045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6"/>
                </a:solidFill>
                <a:ea typeface="Malgun Gothic Semilight" panose="020B0502040204020203" pitchFamily="34" charset="-128"/>
                <a:cs typeface="Segoe UI Light" panose="020B0502040204020203" pitchFamily="34" charset="0"/>
              </a:rPr>
              <a:t>3,1 années </a:t>
            </a:r>
            <a:r>
              <a:rPr lang="fr-FR" sz="2200" dirty="0">
                <a:latin typeface="Segoe UI Light" panose="020B0502040204020203" pitchFamily="34" charset="0"/>
                <a:ea typeface="Malgun Gothic Semilight" panose="020B0502040204020203" pitchFamily="34" charset="-128"/>
                <a:cs typeface="Segoe UI Light" panose="020B0502040204020203" pitchFamily="34" charset="0"/>
              </a:rPr>
              <a:t>est le temps nécessaire pour accomplir le processus de transformation.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4857" y="1510329"/>
            <a:ext cx="5045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6"/>
                </a:solidFill>
                <a:ea typeface="Malgun Gothic Semilight" panose="020B0502040204020203" pitchFamily="34" charset="-128"/>
                <a:cs typeface="Segoe UI Light" panose="020B0502040204020203" pitchFamily="34" charset="0"/>
              </a:rPr>
              <a:t>75 % </a:t>
            </a:r>
            <a:r>
              <a:rPr lang="fr-FR" sz="2200" dirty="0">
                <a:latin typeface="Segoe UI Light" panose="020B0502040204020203" pitchFamily="34" charset="0"/>
                <a:ea typeface="Malgun Gothic Semilight" panose="020B0502040204020203" pitchFamily="34" charset="-128"/>
                <a:cs typeface="Segoe UI Light" panose="020B0502040204020203" pitchFamily="34" charset="0"/>
              </a:rPr>
              <a:t>des entreprises reconnaissent que la révolution numérique est une forme de progrès.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60320" y="3571736"/>
            <a:ext cx="5183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  <a:ea typeface="Malgun Gothic Semilight" panose="020B0502040204020203" pitchFamily="34" charset="-128"/>
                <a:cs typeface="Segoe UI Light" panose="020B0502040204020203" pitchFamily="34" charset="0"/>
              </a:rPr>
              <a:t>40 % </a:t>
            </a:r>
            <a:r>
              <a:rPr lang="fr-FR" sz="2200" dirty="0">
                <a:latin typeface="Segoe UI Light" panose="020B0502040204020203" pitchFamily="34" charset="0"/>
                <a:ea typeface="Malgun Gothic Semilight" panose="020B0502040204020203" pitchFamily="34" charset="-128"/>
                <a:cs typeface="Segoe UI Light" panose="020B0502040204020203" pitchFamily="34" charset="0"/>
              </a:rPr>
              <a:t>des entreprises dans chaque secteur seront supplantées dans un délai de 5 ans.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60320" y="1510329"/>
            <a:ext cx="518398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  <a:ea typeface="Malgun Gothic Semilight" panose="020B0502040204020203" pitchFamily="34" charset="-128"/>
                <a:cs typeface="Segoe UI Light" panose="020B0502040204020203" pitchFamily="34" charset="0"/>
              </a:rPr>
              <a:t>45 % </a:t>
            </a:r>
            <a:r>
              <a:rPr lang="fr-FR" sz="2200" dirty="0">
                <a:latin typeface="Segoe UI Light" panose="020B0502040204020203" pitchFamily="34" charset="0"/>
                <a:ea typeface="Malgun Gothic Semilight" panose="020B0502040204020203" pitchFamily="34" charset="-128"/>
                <a:cs typeface="Segoe UI Light" panose="020B0502040204020203" pitchFamily="34" charset="0"/>
              </a:rPr>
              <a:t>des entreprises pensent que la transformation numérique n'est pas un thème digne d'être traité par le conseil d'administration.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651" y="6225580"/>
            <a:ext cx="1373982" cy="453309"/>
          </a:xfrm>
          <a:prstGeom prst="rect">
            <a:avLst/>
          </a:prstGeom>
        </p:spPr>
      </p:pic>
      <p:sp>
        <p:nvSpPr>
          <p:cNvPr id="13" name="Éclair 12"/>
          <p:cNvSpPr/>
          <p:nvPr/>
        </p:nvSpPr>
        <p:spPr>
          <a:xfrm rot="2081689">
            <a:off x="5184733" y="-222475"/>
            <a:ext cx="1833608" cy="2773809"/>
          </a:xfrm>
          <a:prstGeom prst="lightningBol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64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18" y="1773065"/>
            <a:ext cx="55911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77372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Pourquoi le Cloud intéresse les entreprises ?</a:t>
            </a:r>
          </a:p>
        </p:txBody>
      </p:sp>
      <p:pic>
        <p:nvPicPr>
          <p:cNvPr id="1026" name="Picture 2" descr="https://cdn.evbuc.com/images/4400333/86468436555/1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100" y="6453743"/>
            <a:ext cx="1499054" cy="3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>
            <a:spLocks/>
          </p:cNvSpPr>
          <p:nvPr/>
        </p:nvSpPr>
        <p:spPr bwMode="auto">
          <a:xfrm>
            <a:off x="1770130" y="2998657"/>
            <a:ext cx="3468054" cy="132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595A5D"/>
                </a:solidFill>
                <a:latin typeface="Arial"/>
                <a:ea typeface="Arial"/>
                <a:cs typeface="Arial"/>
                <a:sym typeface="Sketchetik Light" charset="0"/>
              </a:rPr>
              <a:t>Migrer</a:t>
            </a:r>
            <a:r>
              <a:rPr lang="fr-FR" sz="2000" dirty="0">
                <a:solidFill>
                  <a:srgbClr val="595A5D"/>
                </a:solidFill>
                <a:latin typeface="Arial"/>
                <a:ea typeface="Arial"/>
                <a:cs typeface="Arial"/>
                <a:sym typeface="Sketchetik Light" charset="0"/>
              </a:rPr>
              <a:t> des applications et des données existantes vers le cloud</a:t>
            </a: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1400170" y="2673677"/>
            <a:ext cx="4308622" cy="12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600" dirty="0">
              <a:solidFill>
                <a:srgbClr val="595A5D"/>
              </a:solidFill>
              <a:latin typeface="Arial"/>
              <a:ea typeface="Arial"/>
              <a:cs typeface="Arial"/>
              <a:sym typeface="Sketchetik Light" charset="0"/>
            </a:endParaRPr>
          </a:p>
        </p:txBody>
      </p:sp>
      <p:pic>
        <p:nvPicPr>
          <p:cNvPr id="19" name="Picture 6" descr="on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7" y="1701423"/>
            <a:ext cx="718804" cy="882832"/>
          </a:xfrm>
          <a:prstGeom prst="rect">
            <a:avLst/>
          </a:prstGeom>
        </p:spPr>
      </p:pic>
      <p:pic>
        <p:nvPicPr>
          <p:cNvPr id="20" name="Picture 7" descr="tw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7" y="3103092"/>
            <a:ext cx="665338" cy="892374"/>
          </a:xfrm>
          <a:prstGeom prst="rect">
            <a:avLst/>
          </a:prstGeom>
        </p:spPr>
      </p:pic>
      <p:pic>
        <p:nvPicPr>
          <p:cNvPr id="21" name="Picture 8" descr="thre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7" y="4514303"/>
            <a:ext cx="665338" cy="892374"/>
          </a:xfrm>
          <a:prstGeom prst="rect">
            <a:avLst/>
          </a:prstGeom>
        </p:spPr>
      </p:pic>
      <p:sp>
        <p:nvSpPr>
          <p:cNvPr id="22" name="Rectangle 21"/>
          <p:cNvSpPr>
            <a:spLocks/>
          </p:cNvSpPr>
          <p:nvPr/>
        </p:nvSpPr>
        <p:spPr bwMode="auto">
          <a:xfrm>
            <a:off x="1780849" y="4519490"/>
            <a:ext cx="3562552" cy="132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595A5D"/>
                </a:solidFill>
                <a:latin typeface="Arial"/>
                <a:ea typeface="Arial"/>
                <a:cs typeface="Arial"/>
                <a:sym typeface="Sketchetik Light" charset="0"/>
              </a:rPr>
              <a:t>Bâtir</a:t>
            </a:r>
            <a:r>
              <a:rPr lang="fr-FR" sz="2000" dirty="0">
                <a:solidFill>
                  <a:srgbClr val="595A5D"/>
                </a:solidFill>
                <a:latin typeface="Arial"/>
                <a:ea typeface="Arial"/>
                <a:cs typeface="Arial"/>
                <a:sym typeface="Sketchetik Light" charset="0"/>
              </a:rPr>
              <a:t> de nouvelles applications, de nouveaux sites, de nouveaux services et activités commerciales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 bwMode="auto">
          <a:xfrm>
            <a:off x="1733762" y="1494846"/>
            <a:ext cx="3222867" cy="132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595A5D"/>
                </a:solidFill>
                <a:latin typeface="Arial"/>
                <a:ea typeface="Arial"/>
                <a:cs typeface="Arial"/>
                <a:sym typeface="Sketchetik Light" charset="0"/>
              </a:rPr>
              <a:t>Augmenter</a:t>
            </a:r>
            <a:r>
              <a:rPr lang="fr-FR" sz="2000" dirty="0">
                <a:solidFill>
                  <a:srgbClr val="595A5D"/>
                </a:solidFill>
                <a:latin typeface="Arial"/>
                <a:ea typeface="Arial"/>
                <a:cs typeface="Arial"/>
                <a:sym typeface="Sketchetik Light" charset="0"/>
              </a:rPr>
              <a:t> les ressources de l’entreprise avec les capacités du cloud (architecture hybride)</a:t>
            </a:r>
          </a:p>
        </p:txBody>
      </p:sp>
      <p:pic>
        <p:nvPicPr>
          <p:cNvPr id="26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8849">
            <a:off x="4901689" y="2240038"/>
            <a:ext cx="2883601" cy="518669"/>
          </a:xfrm>
          <a:prstGeom prst="rect">
            <a:avLst/>
          </a:prstGeom>
        </p:spPr>
      </p:pic>
      <p:pic>
        <p:nvPicPr>
          <p:cNvPr id="27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746" y="3279277"/>
            <a:ext cx="2621458" cy="471517"/>
          </a:xfrm>
          <a:prstGeom prst="rect">
            <a:avLst/>
          </a:prstGeom>
        </p:spPr>
      </p:pic>
      <p:pic>
        <p:nvPicPr>
          <p:cNvPr id="28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89542">
            <a:off x="5338330" y="4141386"/>
            <a:ext cx="2883601" cy="51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Corde 1050"/>
          <p:cNvSpPr/>
          <p:nvPr/>
        </p:nvSpPr>
        <p:spPr>
          <a:xfrm rot="3206308">
            <a:off x="11113285" y="955943"/>
            <a:ext cx="2530247" cy="2613596"/>
          </a:xfrm>
          <a:prstGeom prst="chord">
            <a:avLst>
              <a:gd name="adj1" fmla="val 2700000"/>
              <a:gd name="adj2" fmla="val 1251913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77371" y="0"/>
            <a:ext cx="11604171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Quelles entreprises sont intéressées* par le Cloud ?</a:t>
            </a:r>
          </a:p>
        </p:txBody>
      </p:sp>
      <p:pic>
        <p:nvPicPr>
          <p:cNvPr id="1026" name="Picture 2" descr="https://cdn.evbuc.com/images/4400333/86468436555/1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100" y="6453743"/>
            <a:ext cx="1499054" cy="3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/>
          <p:cNvSpPr txBox="1"/>
          <p:nvPr/>
        </p:nvSpPr>
        <p:spPr>
          <a:xfrm flipH="1">
            <a:off x="426328" y="986522"/>
            <a:ext cx="980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*Source: Typologie client ABC Systèmes 2014-2015 sur les formations dispensées chez ABC Systèmes</a:t>
            </a:r>
            <a:endParaRPr lang="en-US" sz="14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0711" y="3275478"/>
            <a:ext cx="2089162" cy="357777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55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94757" y="4194629"/>
            <a:ext cx="2089162" cy="26586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5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070840" y="5689599"/>
            <a:ext cx="2089162" cy="116364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35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919406" y="4949371"/>
            <a:ext cx="2089162" cy="190387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4000" dirty="0">
                <a:latin typeface="Arial Black" panose="020B0A04020102020204" pitchFamily="34" charset="0"/>
              </a:rPr>
              <a:t>3</a:t>
            </a:r>
          </a:p>
        </p:txBody>
      </p:sp>
      <p:grpSp>
        <p:nvGrpSpPr>
          <p:cNvPr id="62" name="Groupe 61"/>
          <p:cNvGrpSpPr/>
          <p:nvPr/>
        </p:nvGrpSpPr>
        <p:grpSpPr>
          <a:xfrm>
            <a:off x="205211" y="1791186"/>
            <a:ext cx="3775073" cy="2715500"/>
            <a:chOff x="205211" y="1791186"/>
            <a:chExt cx="3775073" cy="271550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211" y="1791186"/>
              <a:ext cx="3775073" cy="1312191"/>
            </a:xfrm>
            <a:prstGeom prst="rect">
              <a:avLst/>
            </a:prstGeom>
          </p:spPr>
        </p:pic>
        <p:cxnSp>
          <p:nvCxnSpPr>
            <p:cNvPr id="49" name="Connecteur droit 48"/>
            <p:cNvCxnSpPr/>
            <p:nvPr/>
          </p:nvCxnSpPr>
          <p:spPr>
            <a:xfrm flipH="1">
              <a:off x="2583543" y="3103377"/>
              <a:ext cx="12335" cy="1403309"/>
            </a:xfrm>
            <a:prstGeom prst="line">
              <a:avLst/>
            </a:prstGeom>
            <a:ln w="57150">
              <a:tailEnd type="diamon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1" name="Groupe 60"/>
          <p:cNvGrpSpPr/>
          <p:nvPr/>
        </p:nvGrpSpPr>
        <p:grpSpPr>
          <a:xfrm>
            <a:off x="4495749" y="1377901"/>
            <a:ext cx="3719338" cy="2427130"/>
            <a:chOff x="4495749" y="1377901"/>
            <a:chExt cx="3719338" cy="2427130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5749" y="1377901"/>
              <a:ext cx="3719338" cy="1299768"/>
            </a:xfrm>
            <a:prstGeom prst="rect">
              <a:avLst/>
            </a:prstGeom>
          </p:spPr>
        </p:pic>
        <p:cxnSp>
          <p:nvCxnSpPr>
            <p:cNvPr id="52" name="Connecteur droit 51"/>
            <p:cNvCxnSpPr/>
            <p:nvPr/>
          </p:nvCxnSpPr>
          <p:spPr>
            <a:xfrm>
              <a:off x="4805292" y="2677669"/>
              <a:ext cx="0" cy="1127362"/>
            </a:xfrm>
            <a:prstGeom prst="line">
              <a:avLst/>
            </a:prstGeom>
            <a:ln w="57150">
              <a:solidFill>
                <a:srgbClr val="67A93B"/>
              </a:solidFill>
              <a:tailEnd type="diamon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0" name="Groupe 59"/>
          <p:cNvGrpSpPr/>
          <p:nvPr/>
        </p:nvGrpSpPr>
        <p:grpSpPr>
          <a:xfrm>
            <a:off x="6724634" y="2807486"/>
            <a:ext cx="3658232" cy="2402573"/>
            <a:chOff x="6724634" y="2807486"/>
            <a:chExt cx="3658232" cy="2402573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4634" y="2807486"/>
              <a:ext cx="3658232" cy="1275211"/>
            </a:xfrm>
            <a:prstGeom prst="rect">
              <a:avLst/>
            </a:prstGeom>
          </p:spPr>
        </p:pic>
        <p:cxnSp>
          <p:nvCxnSpPr>
            <p:cNvPr id="55" name="Connecteur droit 54"/>
            <p:cNvCxnSpPr/>
            <p:nvPr/>
          </p:nvCxnSpPr>
          <p:spPr>
            <a:xfrm>
              <a:off x="6963987" y="4082697"/>
              <a:ext cx="0" cy="1127362"/>
            </a:xfrm>
            <a:prstGeom prst="line">
              <a:avLst/>
            </a:prstGeom>
            <a:ln w="57150">
              <a:solidFill>
                <a:srgbClr val="3E70CA"/>
              </a:solidFill>
              <a:tailEnd type="diamon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8" name="Groupe 57"/>
          <p:cNvGrpSpPr/>
          <p:nvPr/>
        </p:nvGrpSpPr>
        <p:grpSpPr>
          <a:xfrm>
            <a:off x="8472696" y="4194629"/>
            <a:ext cx="3646458" cy="1706681"/>
            <a:chOff x="8472696" y="4194629"/>
            <a:chExt cx="3646458" cy="1706681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72696" y="4194629"/>
              <a:ext cx="3646458" cy="1271107"/>
            </a:xfrm>
            <a:prstGeom prst="rect">
              <a:avLst/>
            </a:prstGeom>
          </p:spPr>
        </p:pic>
        <p:cxnSp>
          <p:nvCxnSpPr>
            <p:cNvPr id="59" name="Connecteur droit 58"/>
            <p:cNvCxnSpPr/>
            <p:nvPr/>
          </p:nvCxnSpPr>
          <p:spPr>
            <a:xfrm>
              <a:off x="9115421" y="5465736"/>
              <a:ext cx="0" cy="435574"/>
            </a:xfrm>
            <a:prstGeom prst="line">
              <a:avLst/>
            </a:prstGeom>
            <a:ln w="57150">
              <a:solidFill>
                <a:srgbClr val="559BDB"/>
              </a:solidFill>
              <a:tailEnd type="diamon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49" name="Groupe 1048"/>
          <p:cNvGrpSpPr/>
          <p:nvPr/>
        </p:nvGrpSpPr>
        <p:grpSpPr>
          <a:xfrm>
            <a:off x="1594757" y="3118951"/>
            <a:ext cx="8565245" cy="2525193"/>
            <a:chOff x="1594757" y="3118951"/>
            <a:chExt cx="8565245" cy="25251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025" name="Connecteur droit 1024"/>
            <p:cNvCxnSpPr/>
            <p:nvPr/>
          </p:nvCxnSpPr>
          <p:spPr>
            <a:xfrm>
              <a:off x="1594757" y="4082697"/>
              <a:ext cx="2089162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3651250" y="3136022"/>
              <a:ext cx="2330450" cy="10403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5919406" y="4847134"/>
              <a:ext cx="2158695" cy="74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8070840" y="5617155"/>
              <a:ext cx="2089162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8078101" y="4826000"/>
              <a:ext cx="5026" cy="81814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flipH="1">
              <a:off x="5948190" y="3118951"/>
              <a:ext cx="4935" cy="1728183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>
              <a:off x="3679002" y="3118951"/>
              <a:ext cx="0" cy="99267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50" name="Rectangle à coins arrondis 1049"/>
          <p:cNvSpPr/>
          <p:nvPr/>
        </p:nvSpPr>
        <p:spPr>
          <a:xfrm>
            <a:off x="10720928" y="1325563"/>
            <a:ext cx="1358929" cy="412619"/>
          </a:xfrm>
          <a:prstGeom prst="roundRect">
            <a:avLst/>
          </a:prstGeom>
          <a:ln w="28575">
            <a:solidFill>
              <a:srgbClr val="4E95D4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Entreprises</a:t>
            </a:r>
          </a:p>
        </p:txBody>
      </p:sp>
      <p:sp>
        <p:nvSpPr>
          <p:cNvPr id="99" name="Rectangle à coins arrondis 98"/>
          <p:cNvSpPr/>
          <p:nvPr/>
        </p:nvSpPr>
        <p:spPr>
          <a:xfrm>
            <a:off x="10720930" y="2320280"/>
            <a:ext cx="1358929" cy="412619"/>
          </a:xfrm>
          <a:prstGeom prst="roundRect">
            <a:avLst/>
          </a:prstGeom>
          <a:ln w="28575">
            <a:solidFill>
              <a:srgbClr val="3265BE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Startups</a:t>
            </a:r>
          </a:p>
        </p:txBody>
      </p:sp>
      <p:sp>
        <p:nvSpPr>
          <p:cNvPr id="100" name="Rectangle à coins arrondis 99"/>
          <p:cNvSpPr/>
          <p:nvPr/>
        </p:nvSpPr>
        <p:spPr>
          <a:xfrm>
            <a:off x="10720930" y="2844831"/>
            <a:ext cx="1358929" cy="412619"/>
          </a:xfrm>
          <a:prstGeom prst="roundRect">
            <a:avLst/>
          </a:prstGeom>
          <a:ln w="28575">
            <a:solidFill>
              <a:srgbClr val="EA701C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SSII</a:t>
            </a:r>
          </a:p>
        </p:txBody>
      </p:sp>
      <p:sp>
        <p:nvSpPr>
          <p:cNvPr id="101" name="Rectangle à coins arrondis 100"/>
          <p:cNvSpPr/>
          <p:nvPr/>
        </p:nvSpPr>
        <p:spPr>
          <a:xfrm>
            <a:off x="10720929" y="1826224"/>
            <a:ext cx="1358929" cy="412619"/>
          </a:xfrm>
          <a:prstGeom prst="roundRect">
            <a:avLst/>
          </a:prstGeom>
          <a:ln w="28575">
            <a:solidFill>
              <a:srgbClr val="67A93B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PME</a:t>
            </a:r>
          </a:p>
        </p:txBody>
      </p:sp>
    </p:spTree>
    <p:extLst>
      <p:ext uri="{BB962C8B-B14F-4D97-AF65-F5344CB8AC3E}">
        <p14:creationId xmlns:p14="http://schemas.microsoft.com/office/powerpoint/2010/main" val="9437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" grpId="0" animBg="1"/>
      <p:bldP spid="99" grpId="0" animBg="1"/>
      <p:bldP spid="100" grpId="0" animBg="1"/>
      <p:bldP spid="1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77371" y="0"/>
            <a:ext cx="11604171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Pourquoi changer ?</a:t>
            </a:r>
          </a:p>
        </p:txBody>
      </p:sp>
      <p:pic>
        <p:nvPicPr>
          <p:cNvPr id="1026" name="Picture 2" descr="https://cdn.evbuc.com/images/4400333/86468436555/1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100" y="6453743"/>
            <a:ext cx="1499054" cy="3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Rigid-Graph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228" y="2495501"/>
            <a:ext cx="3683094" cy="2580069"/>
          </a:xfrm>
          <a:prstGeom prst="rect">
            <a:avLst/>
          </a:prstGeom>
        </p:spPr>
      </p:pic>
      <p:pic>
        <p:nvPicPr>
          <p:cNvPr id="37" name="Picture 4" descr="elastic-grap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980" y="2381137"/>
            <a:ext cx="3916492" cy="2694432"/>
          </a:xfrm>
          <a:prstGeom prst="rect">
            <a:avLst/>
          </a:prstGeom>
        </p:spPr>
      </p:pic>
      <p:sp>
        <p:nvSpPr>
          <p:cNvPr id="38" name="Rectangle 3"/>
          <p:cNvSpPr>
            <a:spLocks/>
          </p:cNvSpPr>
          <p:nvPr/>
        </p:nvSpPr>
        <p:spPr bwMode="auto">
          <a:xfrm>
            <a:off x="1288047" y="3673371"/>
            <a:ext cx="531633" cy="7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1300" dirty="0">
                <a:solidFill>
                  <a:srgbClr val="272727"/>
                </a:solidFill>
                <a:latin typeface="Arial"/>
                <a:ea typeface="Arial"/>
                <a:cs typeface="Arial"/>
                <a:sym typeface="Sketchetik Light" charset="0"/>
              </a:rPr>
              <a:t>Self </a:t>
            </a:r>
            <a:r>
              <a:rPr lang="en-US" sz="1200" dirty="0">
                <a:solidFill>
                  <a:srgbClr val="272727"/>
                </a:solidFill>
                <a:latin typeface="Arial"/>
                <a:ea typeface="Arial"/>
                <a:cs typeface="Arial"/>
                <a:sym typeface="Sketchetik Light" charset="0"/>
              </a:rPr>
              <a:t>Hosting</a:t>
            </a:r>
            <a:endParaRPr lang="en-US" sz="1300" dirty="0">
              <a:solidFill>
                <a:srgbClr val="272727"/>
              </a:solidFill>
              <a:latin typeface="Arial"/>
              <a:ea typeface="Arial"/>
              <a:cs typeface="Arial"/>
              <a:sym typeface="Sketchetik Light" charset="0"/>
            </a:endParaRPr>
          </a:p>
        </p:txBody>
      </p:sp>
      <p:sp>
        <p:nvSpPr>
          <p:cNvPr id="39" name="Rectangle 38"/>
          <p:cNvSpPr>
            <a:spLocks/>
          </p:cNvSpPr>
          <p:nvPr/>
        </p:nvSpPr>
        <p:spPr bwMode="auto">
          <a:xfrm>
            <a:off x="2676938" y="4058658"/>
            <a:ext cx="520671" cy="27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wrap="none" lIns="44696" tIns="44696" rIns="44696" bIns="44696">
            <a:spAutoFit/>
          </a:bodyPr>
          <a:lstStyle/>
          <a:p>
            <a:pPr algn="l"/>
            <a:r>
              <a:rPr lang="en-US" sz="1200" dirty="0">
                <a:solidFill>
                  <a:srgbClr val="272727"/>
                </a:solidFill>
                <a:latin typeface="Arial"/>
                <a:ea typeface="Arial"/>
                <a:cs typeface="Arial"/>
                <a:sym typeface="Sketchetik Light" charset="0"/>
              </a:rPr>
              <a:t>Waste</a:t>
            </a:r>
          </a:p>
        </p:txBody>
      </p:sp>
      <p:sp>
        <p:nvSpPr>
          <p:cNvPr id="40" name="Rectangle 39"/>
          <p:cNvSpPr>
            <a:spLocks/>
          </p:cNvSpPr>
          <p:nvPr/>
        </p:nvSpPr>
        <p:spPr bwMode="auto">
          <a:xfrm>
            <a:off x="4094028" y="3170236"/>
            <a:ext cx="1082348" cy="45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wrap="none" lIns="44696" tIns="44696" rIns="44696" bIns="44696">
            <a:spAutoFit/>
          </a:bodyPr>
          <a:lstStyle/>
          <a:p>
            <a:r>
              <a:rPr lang="en-US" sz="1200" dirty="0">
                <a:solidFill>
                  <a:srgbClr val="272727"/>
                </a:solidFill>
                <a:latin typeface="Arial"/>
                <a:ea typeface="Arial"/>
                <a:cs typeface="Arial"/>
                <a:sym typeface="Sketchetik Light" charset="0"/>
              </a:rPr>
              <a:t>Customer</a:t>
            </a:r>
            <a:br>
              <a:rPr lang="en-US" sz="1200" dirty="0">
                <a:solidFill>
                  <a:srgbClr val="272727"/>
                </a:solidFill>
                <a:latin typeface="Arial"/>
                <a:ea typeface="Arial"/>
                <a:cs typeface="Arial"/>
                <a:sym typeface="Sketchetik Light" charset="0"/>
              </a:rPr>
            </a:br>
            <a:r>
              <a:rPr lang="en-US" sz="1200" dirty="0">
                <a:solidFill>
                  <a:srgbClr val="272727"/>
                </a:solidFill>
                <a:latin typeface="Arial"/>
                <a:ea typeface="Arial"/>
                <a:cs typeface="Arial"/>
                <a:sym typeface="Sketchetik Light" charset="0"/>
              </a:rPr>
              <a:t>Dissatisfaction</a:t>
            </a:r>
          </a:p>
        </p:txBody>
      </p:sp>
      <p:sp>
        <p:nvSpPr>
          <p:cNvPr id="41" name="Rectangle 40"/>
          <p:cNvSpPr>
            <a:spLocks/>
          </p:cNvSpPr>
          <p:nvPr/>
        </p:nvSpPr>
        <p:spPr bwMode="auto">
          <a:xfrm>
            <a:off x="4148101" y="2545817"/>
            <a:ext cx="1158740" cy="2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lIns="44696" tIns="44696" rIns="44696" bIns="44696"/>
          <a:lstStyle/>
          <a:p>
            <a:r>
              <a:rPr lang="en-US" sz="1200" dirty="0">
                <a:solidFill>
                  <a:srgbClr val="72A0D4"/>
                </a:solidFill>
                <a:latin typeface="Arial"/>
                <a:ea typeface="Arial"/>
                <a:cs typeface="Arial"/>
                <a:sym typeface="Sketchetik Light" charset="0"/>
              </a:rPr>
              <a:t>Actual demand</a:t>
            </a:r>
          </a:p>
        </p:txBody>
      </p:sp>
      <p:sp>
        <p:nvSpPr>
          <p:cNvPr id="42" name="Rectangle 41"/>
          <p:cNvSpPr>
            <a:spLocks/>
          </p:cNvSpPr>
          <p:nvPr/>
        </p:nvSpPr>
        <p:spPr bwMode="auto">
          <a:xfrm>
            <a:off x="3961849" y="4204545"/>
            <a:ext cx="1276293" cy="32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lIns="44696" tIns="44696" rIns="44696" bIns="44696"/>
          <a:lstStyle/>
          <a:p>
            <a:r>
              <a:rPr lang="en-US" sz="1200" dirty="0">
                <a:solidFill>
                  <a:srgbClr val="595A5D"/>
                </a:solidFill>
                <a:latin typeface="Arial"/>
                <a:ea typeface="Arial"/>
                <a:cs typeface="Arial"/>
                <a:sym typeface="Sketchetik Light" charset="0"/>
              </a:rPr>
              <a:t>Predicted Demand</a:t>
            </a:r>
          </a:p>
        </p:txBody>
      </p:sp>
      <p:sp>
        <p:nvSpPr>
          <p:cNvPr id="43" name="Rectangle 15"/>
          <p:cNvSpPr>
            <a:spLocks/>
          </p:cNvSpPr>
          <p:nvPr/>
        </p:nvSpPr>
        <p:spPr bwMode="auto">
          <a:xfrm>
            <a:off x="3309735" y="5238669"/>
            <a:ext cx="4675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272727"/>
                </a:solidFill>
                <a:latin typeface="Arial"/>
                <a:ea typeface="Arial"/>
                <a:cs typeface="Arial"/>
                <a:sym typeface="Sketchetik Light" charset="0"/>
              </a:rPr>
              <a:t>Rigid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8091430" y="5238669"/>
            <a:ext cx="6043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272727"/>
                </a:solidFill>
                <a:latin typeface="Arial"/>
                <a:ea typeface="Arial"/>
                <a:cs typeface="Arial"/>
                <a:sym typeface="Sketchetik Light" charset="0"/>
              </a:rPr>
              <a:t>Elastic</a:t>
            </a:r>
          </a:p>
        </p:txBody>
      </p:sp>
      <p:sp>
        <p:nvSpPr>
          <p:cNvPr id="48" name="Rectangle 10"/>
          <p:cNvSpPr>
            <a:spLocks/>
          </p:cNvSpPr>
          <p:nvPr/>
        </p:nvSpPr>
        <p:spPr bwMode="auto">
          <a:xfrm>
            <a:off x="9104857" y="2915516"/>
            <a:ext cx="1158740" cy="2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lIns="44696" tIns="44696" rIns="44696" bIns="44696"/>
          <a:lstStyle/>
          <a:p>
            <a:r>
              <a:rPr lang="en-US" sz="1200" dirty="0">
                <a:solidFill>
                  <a:srgbClr val="72A0D4"/>
                </a:solidFill>
                <a:latin typeface="Arial"/>
                <a:ea typeface="Arial"/>
                <a:cs typeface="Arial"/>
                <a:sym typeface="Sketchetik Light" charset="0"/>
              </a:rPr>
              <a:t>Actual demand</a:t>
            </a:r>
          </a:p>
        </p:txBody>
      </p:sp>
      <p:sp>
        <p:nvSpPr>
          <p:cNvPr id="50" name="Rectangle 10"/>
          <p:cNvSpPr>
            <a:spLocks/>
          </p:cNvSpPr>
          <p:nvPr/>
        </p:nvSpPr>
        <p:spPr bwMode="auto">
          <a:xfrm>
            <a:off x="9104856" y="2294416"/>
            <a:ext cx="1738344" cy="2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lIns="44696" tIns="44696" rIns="44696" bIns="44696"/>
          <a:lstStyle/>
          <a:p>
            <a:r>
              <a:rPr lang="en-US" sz="1200" dirty="0">
                <a:solidFill>
                  <a:srgbClr val="FAA634"/>
                </a:solidFill>
                <a:latin typeface="Arial"/>
                <a:ea typeface="Arial"/>
                <a:cs typeface="Arial"/>
                <a:sym typeface="Sketchetik Light" charset="0"/>
              </a:rPr>
              <a:t>Capacity Adjustment</a:t>
            </a:r>
          </a:p>
        </p:txBody>
      </p:sp>
    </p:spTree>
    <p:extLst>
      <p:ext uri="{BB962C8B-B14F-4D97-AF65-F5344CB8AC3E}">
        <p14:creationId xmlns:p14="http://schemas.microsoft.com/office/powerpoint/2010/main" val="67434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77372" y="0"/>
            <a:ext cx="11814628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Cloud = Responsabilité partagée</a:t>
            </a:r>
            <a:b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fr-FR" sz="28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Services d’infrastructure (Iaas) – </a:t>
            </a:r>
            <a:r>
              <a:rPr lang="fr-FR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Exemple: Instances EC2</a:t>
            </a:r>
            <a:endParaRPr lang="fr-FR" sz="40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1026" name="Picture 2" descr="https://cdn.evbuc.com/images/4400333/86468436555/1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100" y="6453743"/>
            <a:ext cx="1499054" cy="3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Group 5"/>
          <p:cNvGrpSpPr/>
          <p:nvPr/>
        </p:nvGrpSpPr>
        <p:grpSpPr>
          <a:xfrm>
            <a:off x="1325496" y="1525768"/>
            <a:ext cx="10394641" cy="4727769"/>
            <a:chOff x="215154" y="1005374"/>
            <a:chExt cx="8659998" cy="3631172"/>
          </a:xfrm>
        </p:grpSpPr>
        <p:sp>
          <p:nvSpPr>
            <p:cNvPr id="87" name="Rectangle 86"/>
            <p:cNvSpPr/>
            <p:nvPr/>
          </p:nvSpPr>
          <p:spPr>
            <a:xfrm>
              <a:off x="215154" y="3226733"/>
              <a:ext cx="6449027" cy="1409813"/>
            </a:xfrm>
            <a:prstGeom prst="rect">
              <a:avLst/>
            </a:prstGeom>
            <a:solidFill>
              <a:srgbClr val="E98E3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15154" y="1005374"/>
              <a:ext cx="6449028" cy="2221360"/>
            </a:xfrm>
            <a:prstGeom prst="rect">
              <a:avLst/>
            </a:prstGeom>
            <a:solidFill>
              <a:srgbClr val="1B508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9" name="Group 59"/>
            <p:cNvGrpSpPr/>
            <p:nvPr/>
          </p:nvGrpSpPr>
          <p:grpSpPr>
            <a:xfrm>
              <a:off x="323534" y="1061156"/>
              <a:ext cx="8551618" cy="3492670"/>
              <a:chOff x="323534" y="1061156"/>
              <a:chExt cx="8551618" cy="3492670"/>
            </a:xfrm>
          </p:grpSpPr>
          <p:sp>
            <p:nvSpPr>
              <p:cNvPr id="90" name="TextBox 6"/>
              <p:cNvSpPr txBox="1"/>
              <p:nvPr/>
            </p:nvSpPr>
            <p:spPr>
              <a:xfrm>
                <a:off x="336789" y="1061156"/>
                <a:ext cx="5474985" cy="307777"/>
              </a:xfrm>
              <a:prstGeom prst="rect">
                <a:avLst/>
              </a:prstGeom>
              <a:solidFill>
                <a:srgbClr val="94C9E2">
                  <a:lumMod val="40000"/>
                  <a:lumOff val="60000"/>
                </a:srgb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Customer Data</a:t>
                </a:r>
              </a:p>
            </p:txBody>
          </p:sp>
          <p:sp>
            <p:nvSpPr>
              <p:cNvPr id="91" name="TextBox 7"/>
              <p:cNvSpPr txBox="1"/>
              <p:nvPr/>
            </p:nvSpPr>
            <p:spPr>
              <a:xfrm>
                <a:off x="336789" y="1473200"/>
                <a:ext cx="5474985" cy="307777"/>
              </a:xfrm>
              <a:prstGeom prst="rect">
                <a:avLst/>
              </a:prstGeom>
              <a:solidFill>
                <a:srgbClr val="94C9E2">
                  <a:lumMod val="40000"/>
                  <a:lumOff val="60000"/>
                </a:srgb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Platform &amp; Application Management</a:t>
                </a:r>
              </a:p>
            </p:txBody>
          </p:sp>
          <p:sp>
            <p:nvSpPr>
              <p:cNvPr id="92" name="TextBox 8"/>
              <p:cNvSpPr txBox="1"/>
              <p:nvPr/>
            </p:nvSpPr>
            <p:spPr>
              <a:xfrm>
                <a:off x="336789" y="1885244"/>
                <a:ext cx="5474985" cy="307777"/>
              </a:xfrm>
              <a:prstGeom prst="rect">
                <a:avLst/>
              </a:prstGeom>
              <a:solidFill>
                <a:srgbClr val="94C9E2">
                  <a:lumMod val="40000"/>
                  <a:lumOff val="60000"/>
                </a:srgb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Operating system, network, and firewall configuration</a:t>
                </a:r>
              </a:p>
            </p:txBody>
          </p:sp>
          <p:sp>
            <p:nvSpPr>
              <p:cNvPr id="93" name="TextBox 9"/>
              <p:cNvSpPr txBox="1"/>
              <p:nvPr/>
            </p:nvSpPr>
            <p:spPr>
              <a:xfrm>
                <a:off x="336790" y="2308829"/>
                <a:ext cx="1738489" cy="567332"/>
              </a:xfrm>
              <a:prstGeom prst="rect">
                <a:avLst/>
              </a:prstGeom>
              <a:solidFill>
                <a:srgbClr val="94C9E2">
                  <a:lumMod val="20000"/>
                  <a:lumOff val="80000"/>
                </a:srgb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</a:b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Client-side data encryption &amp; data integrity authentication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4" name="TextBox 11"/>
              <p:cNvSpPr txBox="1"/>
              <p:nvPr/>
            </p:nvSpPr>
            <p:spPr>
              <a:xfrm>
                <a:off x="4073286" y="2297287"/>
                <a:ext cx="1738489" cy="590971"/>
              </a:xfrm>
              <a:prstGeom prst="rect">
                <a:avLst/>
              </a:prstGeom>
              <a:solidFill>
                <a:srgbClr val="94C9E2">
                  <a:lumMod val="20000"/>
                  <a:lumOff val="80000"/>
                </a:srgb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Network traffic protection encryption / integrity / identity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</a:b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95" name="Group 13"/>
              <p:cNvGrpSpPr/>
              <p:nvPr/>
            </p:nvGrpSpPr>
            <p:grpSpPr>
              <a:xfrm>
                <a:off x="2205037" y="2311279"/>
                <a:ext cx="1738491" cy="572181"/>
                <a:chOff x="2285936" y="2545642"/>
                <a:chExt cx="1738491" cy="572181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2285936" y="2545642"/>
                  <a:ext cx="1738490" cy="572181"/>
                </a:xfrm>
                <a:prstGeom prst="rect">
                  <a:avLst/>
                </a:prstGeom>
                <a:solidFill>
                  <a:srgbClr val="94C9E2">
                    <a:lumMod val="20000"/>
                    <a:lumOff val="80000"/>
                  </a:srgbClr>
                </a:solidFill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TextBox 10"/>
                <p:cNvSpPr txBox="1"/>
                <p:nvPr/>
              </p:nvSpPr>
              <p:spPr>
                <a:xfrm>
                  <a:off x="2297227" y="2602829"/>
                  <a:ext cx="1727200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74746"/>
                      </a:solidFill>
                      <a:effectLst/>
                      <a:uLnTx/>
                      <a:uFillTx/>
                      <a:latin typeface="Arial"/>
                    </a:rPr>
                    <a:t>Server-side encryption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74746"/>
                      </a:solidFill>
                      <a:effectLst/>
                      <a:uLnTx/>
                      <a:uFillTx/>
                      <a:latin typeface="Arial"/>
                    </a:rPr>
                    <a:t>file system and/or data</a:t>
                  </a:r>
                </a:p>
              </p:txBody>
            </p:sp>
          </p:grpSp>
          <p:sp>
            <p:nvSpPr>
              <p:cNvPr id="96" name="TextBox 14"/>
              <p:cNvSpPr txBox="1"/>
              <p:nvPr/>
            </p:nvSpPr>
            <p:spPr>
              <a:xfrm>
                <a:off x="336789" y="2949734"/>
                <a:ext cx="5474985" cy="276999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Optional – Opaque data: 0s and 1s (in transit/at rest)</a:t>
                </a: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937956" y="1061156"/>
                <a:ext cx="496711" cy="2165577"/>
              </a:xfrm>
              <a:prstGeom prst="rect">
                <a:avLst/>
              </a:prstGeom>
              <a:solidFill>
                <a:srgbClr val="94C9E2">
                  <a:lumMod val="40000"/>
                  <a:lumOff val="60000"/>
                </a:srgbClr>
              </a:solidFill>
              <a:ln w="952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TextBox 17"/>
              <p:cNvSpPr txBox="1"/>
              <p:nvPr/>
            </p:nvSpPr>
            <p:spPr>
              <a:xfrm rot="5400000">
                <a:off x="5374286" y="1931539"/>
                <a:ext cx="1624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Customer IAM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36789" y="3332524"/>
                <a:ext cx="496711" cy="1221302"/>
              </a:xfrm>
              <a:prstGeom prst="rect">
                <a:avLst/>
              </a:prstGeom>
              <a:solidFill>
                <a:srgbClr val="E98E31">
                  <a:lumMod val="40000"/>
                  <a:lumOff val="60000"/>
                </a:srgbClr>
              </a:solidFill>
              <a:ln w="952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TextBox 19"/>
              <p:cNvSpPr txBox="1"/>
              <p:nvPr/>
            </p:nvSpPr>
            <p:spPr>
              <a:xfrm rot="5400000">
                <a:off x="-25507" y="3681565"/>
                <a:ext cx="12213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AWS Endpoints</a:t>
                </a: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951211" y="3332524"/>
                <a:ext cx="496711" cy="1221302"/>
              </a:xfrm>
              <a:prstGeom prst="rect">
                <a:avLst/>
              </a:prstGeom>
              <a:solidFill>
                <a:srgbClr val="E98E31">
                  <a:lumMod val="40000"/>
                  <a:lumOff val="60000"/>
                </a:srgbClr>
              </a:solidFill>
              <a:ln w="952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TextBox 21"/>
              <p:cNvSpPr txBox="1"/>
              <p:nvPr/>
            </p:nvSpPr>
            <p:spPr>
              <a:xfrm rot="5400000">
                <a:off x="5588915" y="3789286"/>
                <a:ext cx="1221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AWS IAM</a:t>
                </a: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936978" y="3332523"/>
                <a:ext cx="4874796" cy="573433"/>
              </a:xfrm>
              <a:prstGeom prst="rect">
                <a:avLst/>
              </a:prstGeom>
              <a:solidFill>
                <a:srgbClr val="E98E31">
                  <a:lumMod val="40000"/>
                  <a:lumOff val="60000"/>
                </a:srgbClr>
              </a:solidFill>
              <a:ln w="952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936978" y="3980393"/>
                <a:ext cx="4874796" cy="573433"/>
              </a:xfrm>
              <a:prstGeom prst="rect">
                <a:avLst/>
              </a:prstGeom>
              <a:solidFill>
                <a:srgbClr val="E98E31">
                  <a:lumMod val="40000"/>
                  <a:lumOff val="60000"/>
                </a:srgbClr>
              </a:solidFill>
              <a:ln w="952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858091" y="3396482"/>
                <a:ext cx="863373" cy="426677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E98E31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TextBox 31"/>
              <p:cNvSpPr txBox="1"/>
              <p:nvPr/>
            </p:nvSpPr>
            <p:spPr>
              <a:xfrm>
                <a:off x="4821051" y="3491763"/>
                <a:ext cx="9536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Networking</a:t>
                </a: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948220" y="3396482"/>
                <a:ext cx="863373" cy="426677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E98E31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TextBox 35"/>
              <p:cNvSpPr txBox="1"/>
              <p:nvPr/>
            </p:nvSpPr>
            <p:spPr>
              <a:xfrm>
                <a:off x="3911180" y="3491763"/>
                <a:ext cx="9536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Databases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047807" y="3396482"/>
                <a:ext cx="863373" cy="426677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E98E31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TextBox 38"/>
              <p:cNvSpPr txBox="1"/>
              <p:nvPr/>
            </p:nvSpPr>
            <p:spPr>
              <a:xfrm>
                <a:off x="3010767" y="3491763"/>
                <a:ext cx="9536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Storage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126435" y="3396482"/>
                <a:ext cx="863373" cy="426677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E98E31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TextBox 41"/>
              <p:cNvSpPr txBox="1"/>
              <p:nvPr/>
            </p:nvSpPr>
            <p:spPr>
              <a:xfrm>
                <a:off x="2089395" y="3491763"/>
                <a:ext cx="9536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Compute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849975" y="4051584"/>
                <a:ext cx="863373" cy="426677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E98E31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TextBox 44"/>
              <p:cNvSpPr txBox="1"/>
              <p:nvPr/>
            </p:nvSpPr>
            <p:spPr>
              <a:xfrm>
                <a:off x="4804819" y="4045943"/>
                <a:ext cx="9536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Edge Locations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948219" y="4055957"/>
                <a:ext cx="863373" cy="426677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E98E31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TextBox 47"/>
              <p:cNvSpPr txBox="1"/>
              <p:nvPr/>
            </p:nvSpPr>
            <p:spPr>
              <a:xfrm>
                <a:off x="3899678" y="4045943"/>
                <a:ext cx="9536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Availability Zones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037209" y="4063437"/>
                <a:ext cx="863373" cy="426677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E98E31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TextBox 50"/>
              <p:cNvSpPr txBox="1"/>
              <p:nvPr/>
            </p:nvSpPr>
            <p:spPr>
              <a:xfrm>
                <a:off x="3000169" y="4138276"/>
                <a:ext cx="9536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Regions</a:t>
                </a:r>
              </a:p>
            </p:txBody>
          </p:sp>
          <p:sp>
            <p:nvSpPr>
              <p:cNvPr id="119" name="TextBox 51"/>
              <p:cNvSpPr txBox="1"/>
              <p:nvPr/>
            </p:nvSpPr>
            <p:spPr>
              <a:xfrm>
                <a:off x="946816" y="4039842"/>
                <a:ext cx="193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AWS Global Infrastructure</a:t>
                </a:r>
              </a:p>
            </p:txBody>
          </p:sp>
          <p:sp>
            <p:nvSpPr>
              <p:cNvPr id="120" name="TextBox 52"/>
              <p:cNvSpPr txBox="1"/>
              <p:nvPr/>
            </p:nvSpPr>
            <p:spPr>
              <a:xfrm>
                <a:off x="927332" y="3403848"/>
                <a:ext cx="1147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Foundation Services</a:t>
                </a:r>
              </a:p>
            </p:txBody>
          </p:sp>
          <p:sp>
            <p:nvSpPr>
              <p:cNvPr id="122" name="TextBox 56"/>
              <p:cNvSpPr txBox="1"/>
              <p:nvPr/>
            </p:nvSpPr>
            <p:spPr>
              <a:xfrm>
                <a:off x="7000819" y="2049868"/>
                <a:ext cx="1610767" cy="260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Géré par le</a:t>
                </a:r>
                <a:r>
                  <a:rPr kumimoji="0" lang="en-US" sz="1600" b="0" i="0" u="none" strike="noStrike" kern="0" cap="none" spc="0" normalizeH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B508D"/>
                    </a:solidFill>
                    <a:effectLst/>
                    <a:uLnTx/>
                    <a:uFillTx/>
                    <a:latin typeface="Arial"/>
                  </a:rPr>
                  <a:t>client</a:t>
                </a:r>
              </a:p>
            </p:txBody>
          </p:sp>
          <p:sp>
            <p:nvSpPr>
              <p:cNvPr id="123" name="TextBox 58"/>
              <p:cNvSpPr txBox="1"/>
              <p:nvPr/>
            </p:nvSpPr>
            <p:spPr>
              <a:xfrm>
                <a:off x="6898084" y="3531255"/>
                <a:ext cx="1977068" cy="449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Géré par</a:t>
                </a:r>
                <a:r>
                  <a:rPr kumimoji="0" lang="en-US" sz="1600" b="0" i="0" u="none" strike="noStrike" kern="0" cap="none" spc="0" normalizeH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  <a:t> le fournisseur</a:t>
                </a:r>
                <a:br>
                  <a:rPr kumimoji="0" lang="en-US" sz="1600" b="0" i="0" u="none" strike="noStrike" kern="0" cap="none" spc="0" normalizeH="0" noProof="0" dirty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</a:rPr>
                </a:b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98E31"/>
                    </a:solidFill>
                    <a:effectLst/>
                    <a:uLnTx/>
                    <a:uFillTx/>
                    <a:latin typeface="Arial"/>
                  </a:rPr>
                  <a:t>Cloud</a:t>
                </a:r>
              </a:p>
            </p:txBody>
          </p:sp>
        </p:grp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543" y="39521"/>
            <a:ext cx="2496457" cy="23764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95543" y="1016000"/>
            <a:ext cx="2423611" cy="370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71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77372" y="0"/>
            <a:ext cx="11814628" cy="132556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Cloud = Responsabilité partagée</a:t>
            </a:r>
            <a:b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fr-FR" sz="28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Services en conteneurs (Paas) – </a:t>
            </a:r>
            <a:r>
              <a:rPr lang="fr-FR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Exemple: ECS*, EB</a:t>
            </a:r>
            <a:endParaRPr lang="fr-FR" sz="40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1026" name="Picture 2" descr="https://cdn.evbuc.com/images/4400333/86468436555/1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100" y="6453743"/>
            <a:ext cx="1499054" cy="3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oup 59"/>
          <p:cNvGrpSpPr/>
          <p:nvPr/>
        </p:nvGrpSpPr>
        <p:grpSpPr>
          <a:xfrm>
            <a:off x="9347052" y="2885695"/>
            <a:ext cx="2373085" cy="2513535"/>
            <a:chOff x="6898084" y="2049868"/>
            <a:chExt cx="1977068" cy="1930525"/>
          </a:xfrm>
        </p:grpSpPr>
        <p:sp>
          <p:nvSpPr>
            <p:cNvPr id="122" name="TextBox 56"/>
            <p:cNvSpPr txBox="1"/>
            <p:nvPr/>
          </p:nvSpPr>
          <p:spPr>
            <a:xfrm>
              <a:off x="7000819" y="2049868"/>
              <a:ext cx="1610767" cy="26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</a:rPr>
                <a:t>Géré par le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B508D"/>
                  </a:solidFill>
                  <a:effectLst/>
                  <a:uLnTx/>
                  <a:uFillTx/>
                  <a:latin typeface="Arial"/>
                </a:rPr>
                <a:t>client</a:t>
              </a:r>
            </a:p>
          </p:txBody>
        </p:sp>
        <p:sp>
          <p:nvSpPr>
            <p:cNvPr id="123" name="TextBox 58"/>
            <p:cNvSpPr txBox="1"/>
            <p:nvPr/>
          </p:nvSpPr>
          <p:spPr>
            <a:xfrm>
              <a:off x="6898084" y="3531255"/>
              <a:ext cx="1977068" cy="44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</a:rPr>
                <a:t>Géré par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</a:rPr>
                <a:t> le fournisseur</a:t>
              </a:r>
              <a:b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98E31"/>
                  </a:solidFill>
                  <a:effectLst/>
                  <a:uLnTx/>
                  <a:uFillTx/>
                  <a:latin typeface="Arial"/>
                </a:rPr>
                <a:t>Cloud</a:t>
              </a: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543" y="39521"/>
            <a:ext cx="2496457" cy="23764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95543" y="1357133"/>
            <a:ext cx="2423611" cy="689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91" y="1783882"/>
            <a:ext cx="8276461" cy="4419850"/>
          </a:xfrm>
          <a:prstGeom prst="rect">
            <a:avLst/>
          </a:prstGeom>
        </p:spPr>
      </p:pic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099" y="561063"/>
            <a:ext cx="1317266" cy="65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11874" y="564523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*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8282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77372" y="0"/>
            <a:ext cx="11814628" cy="1547748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Cloud = Responsabilité partagée</a:t>
            </a:r>
            <a:br>
              <a:rPr lang="fr-FR" sz="4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fr-FR" sz="28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Services abstraits (Saas) – </a:t>
            </a:r>
            <a:r>
              <a:rPr lang="fr-FR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Exemple: Lambda</a:t>
            </a:r>
            <a:br>
              <a:rPr lang="fr-FR" sz="2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fr-FR" sz="2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encore appelé Architecture « serverless »</a:t>
            </a:r>
            <a:endParaRPr lang="fr-FR" sz="40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1026" name="Picture 2" descr="https://cdn.evbuc.com/images/4400333/86468436555/1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100" y="6453743"/>
            <a:ext cx="1499054" cy="3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oup 59"/>
          <p:cNvGrpSpPr/>
          <p:nvPr/>
        </p:nvGrpSpPr>
        <p:grpSpPr>
          <a:xfrm>
            <a:off x="9347052" y="2885695"/>
            <a:ext cx="2373085" cy="2513535"/>
            <a:chOff x="6898084" y="2049868"/>
            <a:chExt cx="1977068" cy="1930525"/>
          </a:xfrm>
        </p:grpSpPr>
        <p:sp>
          <p:nvSpPr>
            <p:cNvPr id="122" name="TextBox 56"/>
            <p:cNvSpPr txBox="1"/>
            <p:nvPr/>
          </p:nvSpPr>
          <p:spPr>
            <a:xfrm>
              <a:off x="7000819" y="2049868"/>
              <a:ext cx="1610767" cy="26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</a:rPr>
                <a:t>Géré par le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B508D"/>
                  </a:solidFill>
                  <a:effectLst/>
                  <a:uLnTx/>
                  <a:uFillTx/>
                  <a:latin typeface="Arial"/>
                </a:rPr>
                <a:t>client</a:t>
              </a:r>
            </a:p>
          </p:txBody>
        </p:sp>
        <p:sp>
          <p:nvSpPr>
            <p:cNvPr id="123" name="TextBox 58"/>
            <p:cNvSpPr txBox="1"/>
            <p:nvPr/>
          </p:nvSpPr>
          <p:spPr>
            <a:xfrm>
              <a:off x="6898084" y="3531255"/>
              <a:ext cx="1977068" cy="44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</a:rPr>
                <a:t>Géré par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</a:rPr>
                <a:t> le fournisseur</a:t>
              </a:r>
              <a:b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E98E31"/>
                  </a:solidFill>
                  <a:effectLst/>
                  <a:uLnTx/>
                  <a:uFillTx/>
                  <a:latin typeface="Arial"/>
                </a:rPr>
                <a:t>Cloud</a:t>
              </a: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543" y="39521"/>
            <a:ext cx="2496457" cy="23764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68389" y="2017487"/>
            <a:ext cx="2423611" cy="362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011874" y="564523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*</a:t>
            </a:r>
            <a:endParaRPr lang="fr-FR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963" y="1606776"/>
            <a:ext cx="7719967" cy="4596956"/>
          </a:xfrm>
          <a:prstGeom prst="rect">
            <a:avLst/>
          </a:prstGeom>
        </p:spPr>
      </p:pic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2" r="24881"/>
          <a:stretch/>
        </p:blipFill>
        <p:spPr bwMode="auto">
          <a:xfrm>
            <a:off x="8238451" y="133724"/>
            <a:ext cx="1108601" cy="109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80889" y="1122489"/>
            <a:ext cx="20205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JavaScript, Python, Node.JS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121542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3284</TotalTime>
  <Words>755</Words>
  <Application>Microsoft Office PowerPoint</Application>
  <PresentationFormat>Grand écran</PresentationFormat>
  <Paragraphs>171</Paragraphs>
  <Slides>19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32" baseType="lpstr">
      <vt:lpstr>Malgun Gothic Semilight</vt:lpstr>
      <vt:lpstr>Microsoft JhengHei Light</vt:lpstr>
      <vt:lpstr>Microsoft YaHei UI Light</vt:lpstr>
      <vt:lpstr>Arial</vt:lpstr>
      <vt:lpstr>Arial Black</vt:lpstr>
      <vt:lpstr>Calibri</vt:lpstr>
      <vt:lpstr>Calibri Light</vt:lpstr>
      <vt:lpstr>inherit</vt:lpstr>
      <vt:lpstr>Segoe UI Light</vt:lpstr>
      <vt:lpstr>Sketchetik Light</vt:lpstr>
      <vt:lpstr>Wingdings</vt:lpstr>
      <vt:lpstr>Thème Office</vt:lpstr>
      <vt:lpstr>1_Thème Office</vt:lpstr>
      <vt:lpstr>Présentation PowerPoint</vt:lpstr>
      <vt:lpstr>Présentation PowerPoint</vt:lpstr>
      <vt:lpstr>Présentation PowerPoint</vt:lpstr>
      <vt:lpstr>Pourquoi le Cloud intéresse les entreprises ?</vt:lpstr>
      <vt:lpstr>Quelles entreprises sont intéressées* par le Cloud ?</vt:lpstr>
      <vt:lpstr>Pourquoi changer ?</vt:lpstr>
      <vt:lpstr>Cloud = Responsabilité partagée Services d’infrastructure (Iaas) – Exemple: Instances EC2</vt:lpstr>
      <vt:lpstr>Cloud = Responsabilité partagée Services en conteneurs (Paas) – Exemple: ECS*, EB</vt:lpstr>
      <vt:lpstr>Cloud = Responsabilité partagée Services abstraits (Saas) – Exemple: Lambda encore appelé Architecture « serverless »</vt:lpstr>
      <vt:lpstr>Stop! Une application sans serveurs… ?          Oui !</vt:lpstr>
      <vt:lpstr>Mais en quoi est-ce réellement différent?</vt:lpstr>
      <vt:lpstr>Mais en quoi est-ce réellement différent?</vt:lpstr>
      <vt:lpstr>Mais en quoi est-ce réellement différent?</vt:lpstr>
      <vt:lpstr>Stop! Est-ce aussi simple ? </vt:lpstr>
      <vt:lpstr>Autres points d’importance ? </vt:lpstr>
      <vt:lpstr>Le côté cool…</vt:lpstr>
      <vt:lpstr>Dépend de qui est en face de vous… </vt:lpstr>
      <vt:lpstr>Leur position sur le DevOps ?</vt:lpstr>
      <vt:lpstr>En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A.</dc:creator>
  <cp:lastModifiedBy>Arnaud A.</cp:lastModifiedBy>
  <cp:revision>329</cp:revision>
  <cp:lastPrinted>2016-01-25T21:07:31Z</cp:lastPrinted>
  <dcterms:created xsi:type="dcterms:W3CDTF">2015-09-28T06:44:19Z</dcterms:created>
  <dcterms:modified xsi:type="dcterms:W3CDTF">2016-12-15T12:20:21Z</dcterms:modified>
</cp:coreProperties>
</file>