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84" r:id="rId1"/>
    <p:sldMasterId id="2147483926" r:id="rId2"/>
  </p:sldMasterIdLst>
  <p:notesMasterIdLst>
    <p:notesMasterId r:id="rId30"/>
  </p:notesMasterIdLst>
  <p:handoutMasterIdLst>
    <p:handoutMasterId r:id="rId31"/>
  </p:handoutMasterIdLst>
  <p:sldIdLst>
    <p:sldId id="547" r:id="rId3"/>
    <p:sldId id="789" r:id="rId4"/>
    <p:sldId id="733" r:id="rId5"/>
    <p:sldId id="741" r:id="rId6"/>
    <p:sldId id="742" r:id="rId7"/>
    <p:sldId id="791" r:id="rId8"/>
    <p:sldId id="745" r:id="rId9"/>
    <p:sldId id="746" r:id="rId10"/>
    <p:sldId id="747" r:id="rId11"/>
    <p:sldId id="793" r:id="rId12"/>
    <p:sldId id="794" r:id="rId13"/>
    <p:sldId id="751" r:id="rId14"/>
    <p:sldId id="795" r:id="rId15"/>
    <p:sldId id="810" r:id="rId16"/>
    <p:sldId id="813" r:id="rId17"/>
    <p:sldId id="812" r:id="rId18"/>
    <p:sldId id="814" r:id="rId19"/>
    <p:sldId id="819" r:id="rId20"/>
    <p:sldId id="818" r:id="rId21"/>
    <p:sldId id="815" r:id="rId22"/>
    <p:sldId id="796" r:id="rId23"/>
    <p:sldId id="798" r:id="rId24"/>
    <p:sldId id="799" r:id="rId25"/>
    <p:sldId id="800" r:id="rId26"/>
    <p:sldId id="788" r:id="rId27"/>
    <p:sldId id="792" r:id="rId28"/>
    <p:sldId id="782" r:id="rId29"/>
  </p:sldIdLst>
  <p:sldSz cx="12436475" cy="6994525"/>
  <p:notesSz cx="6858000" cy="9144000"/>
  <p:defaultTextStyle>
    <a:defPPr>
      <a:defRPr lang="en-US"/>
    </a:defPPr>
    <a:lvl1pPr marL="0" algn="l" defTabSz="621792" rtl="0" eaLnBrk="1" latinLnBrk="0" hangingPunct="1">
      <a:defRPr sz="2448" kern="1200">
        <a:solidFill>
          <a:schemeClr val="tx1"/>
        </a:solidFill>
        <a:latin typeface="+mn-lt"/>
        <a:ea typeface="+mn-ea"/>
        <a:cs typeface="+mn-cs"/>
      </a:defRPr>
    </a:lvl1pPr>
    <a:lvl2pPr marL="621792" algn="l" defTabSz="621792" rtl="0" eaLnBrk="1" latinLnBrk="0" hangingPunct="1">
      <a:defRPr sz="2448" kern="1200">
        <a:solidFill>
          <a:schemeClr val="tx1"/>
        </a:solidFill>
        <a:latin typeface="+mn-lt"/>
        <a:ea typeface="+mn-ea"/>
        <a:cs typeface="+mn-cs"/>
      </a:defRPr>
    </a:lvl2pPr>
    <a:lvl3pPr marL="1243584" algn="l" defTabSz="621792" rtl="0" eaLnBrk="1" latinLnBrk="0" hangingPunct="1">
      <a:defRPr sz="2448" kern="1200">
        <a:solidFill>
          <a:schemeClr val="tx1"/>
        </a:solidFill>
        <a:latin typeface="+mn-lt"/>
        <a:ea typeface="+mn-ea"/>
        <a:cs typeface="+mn-cs"/>
      </a:defRPr>
    </a:lvl3pPr>
    <a:lvl4pPr marL="1865376" algn="l" defTabSz="621792" rtl="0" eaLnBrk="1" latinLnBrk="0" hangingPunct="1">
      <a:defRPr sz="2448" kern="1200">
        <a:solidFill>
          <a:schemeClr val="tx1"/>
        </a:solidFill>
        <a:latin typeface="+mn-lt"/>
        <a:ea typeface="+mn-ea"/>
        <a:cs typeface="+mn-cs"/>
      </a:defRPr>
    </a:lvl4pPr>
    <a:lvl5pPr marL="2487168" algn="l" defTabSz="621792" rtl="0" eaLnBrk="1" latinLnBrk="0" hangingPunct="1">
      <a:defRPr sz="2448" kern="1200">
        <a:solidFill>
          <a:schemeClr val="tx1"/>
        </a:solidFill>
        <a:latin typeface="+mn-lt"/>
        <a:ea typeface="+mn-ea"/>
        <a:cs typeface="+mn-cs"/>
      </a:defRPr>
    </a:lvl5pPr>
    <a:lvl6pPr marL="3108960" algn="l" defTabSz="621792" rtl="0" eaLnBrk="1" latinLnBrk="0" hangingPunct="1">
      <a:defRPr sz="2448" kern="1200">
        <a:solidFill>
          <a:schemeClr val="tx1"/>
        </a:solidFill>
        <a:latin typeface="+mn-lt"/>
        <a:ea typeface="+mn-ea"/>
        <a:cs typeface="+mn-cs"/>
      </a:defRPr>
    </a:lvl6pPr>
    <a:lvl7pPr marL="3730752" algn="l" defTabSz="621792" rtl="0" eaLnBrk="1" latinLnBrk="0" hangingPunct="1">
      <a:defRPr sz="2448" kern="1200">
        <a:solidFill>
          <a:schemeClr val="tx1"/>
        </a:solidFill>
        <a:latin typeface="+mn-lt"/>
        <a:ea typeface="+mn-ea"/>
        <a:cs typeface="+mn-cs"/>
      </a:defRPr>
    </a:lvl7pPr>
    <a:lvl8pPr marL="4352544" algn="l" defTabSz="621792" rtl="0" eaLnBrk="1" latinLnBrk="0" hangingPunct="1">
      <a:defRPr sz="2448" kern="1200">
        <a:solidFill>
          <a:schemeClr val="tx1"/>
        </a:solidFill>
        <a:latin typeface="+mn-lt"/>
        <a:ea typeface="+mn-ea"/>
        <a:cs typeface="+mn-cs"/>
      </a:defRPr>
    </a:lvl8pPr>
    <a:lvl9pPr marL="4974336" algn="l" defTabSz="621792" rtl="0" eaLnBrk="1" latinLnBrk="0" hangingPunct="1">
      <a:defRPr sz="24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1" userDrawn="1">
          <p15:clr>
            <a:srgbClr val="A4A3A4"/>
          </p15:clr>
        </p15:guide>
        <p15:guide id="2" pos="3917" userDrawn="1">
          <p15:clr>
            <a:srgbClr val="A4A3A4"/>
          </p15:clr>
        </p15:guide>
        <p15:guide id="3" pos="165" userDrawn="1">
          <p15:clr>
            <a:srgbClr val="A4A3A4"/>
          </p15:clr>
        </p15:guide>
        <p15:guide id="4" pos="7442" userDrawn="1">
          <p15:clr>
            <a:srgbClr val="A4A3A4"/>
          </p15:clr>
        </p15:guide>
        <p15:guide id="5" orient="horz" pos="4099" userDrawn="1">
          <p15:clr>
            <a:srgbClr val="A4A3A4"/>
          </p15:clr>
        </p15:guide>
        <p15:guide id="6" orient="horz" pos="229" userDrawn="1">
          <p15:clr>
            <a:srgbClr val="A4A3A4"/>
          </p15:clr>
        </p15:guide>
        <p15:guide id="7" orient="horz" pos="2347" userDrawn="1">
          <p15:clr>
            <a:srgbClr val="A4A3A4"/>
          </p15:clr>
        </p15:guide>
        <p15:guide id="9" pos="7661" userDrawn="1">
          <p15:clr>
            <a:srgbClr val="A4A3A4"/>
          </p15:clr>
        </p15:guide>
        <p15:guide id="10" pos="3498" userDrawn="1">
          <p15:clr>
            <a:srgbClr val="A4A3A4"/>
          </p15:clr>
        </p15:guide>
        <p15:guide id="11" orient="horz" pos="3571" userDrawn="1">
          <p15:clr>
            <a:srgbClr val="A4A3A4"/>
          </p15:clr>
        </p15:guide>
        <p15:guide id="12" orient="horz" pos="2007" userDrawn="1">
          <p15:clr>
            <a:srgbClr val="A4A3A4"/>
          </p15:clr>
        </p15:guide>
        <p15:guide id="13" orient="horz" pos="2641" userDrawn="1">
          <p15:clr>
            <a:srgbClr val="A4A3A4"/>
          </p15:clr>
        </p15:guide>
        <p15:guide id="14" orient="horz" pos="955" userDrawn="1">
          <p15:clr>
            <a:srgbClr val="A4A3A4"/>
          </p15:clr>
        </p15:guide>
        <p15:guide id="15" orient="horz" pos="1243" userDrawn="1">
          <p15:clr>
            <a:srgbClr val="A4A3A4"/>
          </p15:clr>
        </p15:guide>
        <p15:guide id="16" pos="6039" userDrawn="1">
          <p15:clr>
            <a:srgbClr val="A4A3A4"/>
          </p15:clr>
        </p15:guide>
        <p15:guide id="17" orient="horz" pos="691" userDrawn="1">
          <p15:clr>
            <a:srgbClr val="A4A3A4"/>
          </p15:clr>
        </p15:guide>
        <p15:guide id="18" orient="horz" pos="2880" userDrawn="1">
          <p15:clr>
            <a:srgbClr val="A4A3A4"/>
          </p15:clr>
        </p15:guide>
        <p15:guide id="19" orient="horz" pos="244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5" name="Author" initials="A" lastIdx="0" clrIdx="1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FBA00"/>
    <a:srgbClr val="CA912A"/>
    <a:srgbClr val="CD7F32"/>
    <a:srgbClr val="A68834"/>
    <a:srgbClr val="A27C38"/>
    <a:srgbClr val="8E6F32"/>
    <a:srgbClr val="E81123"/>
    <a:srgbClr val="FF8C00"/>
    <a:srgbClr val="68217A"/>
    <a:srgbClr val="EB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6" autoAdjust="0"/>
    <p:restoredTop sz="84364" autoAdjust="0"/>
  </p:normalViewPr>
  <p:slideViewPr>
    <p:cSldViewPr snapToGrid="0" showGuides="1">
      <p:cViewPr varScale="1">
        <p:scale>
          <a:sx n="51" d="100"/>
          <a:sy n="51" d="100"/>
        </p:scale>
        <p:origin x="492" y="66"/>
      </p:cViewPr>
      <p:guideLst>
        <p:guide orient="horz" pos="621"/>
        <p:guide pos="3917"/>
        <p:guide pos="165"/>
        <p:guide pos="7442"/>
        <p:guide orient="horz" pos="4099"/>
        <p:guide orient="horz" pos="229"/>
        <p:guide orient="horz" pos="2347"/>
        <p:guide pos="7661"/>
        <p:guide pos="3498"/>
        <p:guide orient="horz" pos="3571"/>
        <p:guide orient="horz" pos="2007"/>
        <p:guide orient="horz" pos="2641"/>
        <p:guide orient="horz" pos="955"/>
        <p:guide orient="horz" pos="1243"/>
        <p:guide pos="6039"/>
        <p:guide orient="horz" pos="691"/>
        <p:guide orient="horz" pos="2880"/>
        <p:guide orient="horz" pos="244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8190"/>
    </p:cViewPr>
  </p:sorterViewPr>
  <p:notesViewPr>
    <p:cSldViewPr snapToGrid="0" showGuides="1">
      <p:cViewPr varScale="1">
        <p:scale>
          <a:sx n="57" d="100"/>
          <a:sy n="57" d="100"/>
        </p:scale>
        <p:origin x="2832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5E062-3844-8D4D-90F5-0AB22D787686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16E68-2EED-AC4F-AF3A-2887500560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557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806A8-3FBB-4D56-952D-259975E76F94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DB930-BE8F-4086-877D-A7B85115D0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503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43584" rtl="0" eaLnBrk="1" latinLnBrk="0" hangingPunct="1">
      <a:defRPr sz="1632" kern="1200">
        <a:solidFill>
          <a:schemeClr val="tx1"/>
        </a:solidFill>
        <a:latin typeface="+mn-lt"/>
        <a:ea typeface="+mn-ea"/>
        <a:cs typeface="+mn-cs"/>
      </a:defRPr>
    </a:lvl1pPr>
    <a:lvl2pPr marL="621792" algn="l" defTabSz="1243584" rtl="0" eaLnBrk="1" latinLnBrk="0" hangingPunct="1">
      <a:defRPr sz="1632" kern="1200">
        <a:solidFill>
          <a:schemeClr val="tx1"/>
        </a:solidFill>
        <a:latin typeface="+mn-lt"/>
        <a:ea typeface="+mn-ea"/>
        <a:cs typeface="+mn-cs"/>
      </a:defRPr>
    </a:lvl2pPr>
    <a:lvl3pPr marL="1243584" algn="l" defTabSz="1243584" rtl="0" eaLnBrk="1" latinLnBrk="0" hangingPunct="1">
      <a:defRPr sz="1632" kern="1200">
        <a:solidFill>
          <a:schemeClr val="tx1"/>
        </a:solidFill>
        <a:latin typeface="+mn-lt"/>
        <a:ea typeface="+mn-ea"/>
        <a:cs typeface="+mn-cs"/>
      </a:defRPr>
    </a:lvl3pPr>
    <a:lvl4pPr marL="1865376" algn="l" defTabSz="1243584" rtl="0" eaLnBrk="1" latinLnBrk="0" hangingPunct="1">
      <a:defRPr sz="1632" kern="1200">
        <a:solidFill>
          <a:schemeClr val="tx1"/>
        </a:solidFill>
        <a:latin typeface="+mn-lt"/>
        <a:ea typeface="+mn-ea"/>
        <a:cs typeface="+mn-cs"/>
      </a:defRPr>
    </a:lvl4pPr>
    <a:lvl5pPr marL="2487168" algn="l" defTabSz="1243584" rtl="0" eaLnBrk="1" latinLnBrk="0" hangingPunct="1">
      <a:defRPr sz="1632" kern="1200">
        <a:solidFill>
          <a:schemeClr val="tx1"/>
        </a:solidFill>
        <a:latin typeface="+mn-lt"/>
        <a:ea typeface="+mn-ea"/>
        <a:cs typeface="+mn-cs"/>
      </a:defRPr>
    </a:lvl5pPr>
    <a:lvl6pPr marL="3108960" algn="l" defTabSz="1243584" rtl="0" eaLnBrk="1" latinLnBrk="0" hangingPunct="1">
      <a:defRPr sz="1632" kern="1200">
        <a:solidFill>
          <a:schemeClr val="tx1"/>
        </a:solidFill>
        <a:latin typeface="+mn-lt"/>
        <a:ea typeface="+mn-ea"/>
        <a:cs typeface="+mn-cs"/>
      </a:defRPr>
    </a:lvl6pPr>
    <a:lvl7pPr marL="3730752" algn="l" defTabSz="1243584" rtl="0" eaLnBrk="1" latinLnBrk="0" hangingPunct="1">
      <a:defRPr sz="1632" kern="1200">
        <a:solidFill>
          <a:schemeClr val="tx1"/>
        </a:solidFill>
        <a:latin typeface="+mn-lt"/>
        <a:ea typeface="+mn-ea"/>
        <a:cs typeface="+mn-cs"/>
      </a:defRPr>
    </a:lvl7pPr>
    <a:lvl8pPr marL="4352544" algn="l" defTabSz="1243584" rtl="0" eaLnBrk="1" latinLnBrk="0" hangingPunct="1">
      <a:defRPr sz="1632" kern="1200">
        <a:solidFill>
          <a:schemeClr val="tx1"/>
        </a:solidFill>
        <a:latin typeface="+mn-lt"/>
        <a:ea typeface="+mn-ea"/>
        <a:cs typeface="+mn-cs"/>
      </a:defRPr>
    </a:lvl8pPr>
    <a:lvl9pPr marL="4974336" algn="l" defTabSz="1243584" rtl="0" eaLnBrk="1" latinLnBrk="0" hangingPunct="1">
      <a:defRPr sz="163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DB930-BE8F-4086-877D-A7B85115D0F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16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DB930-BE8F-4086-877D-A7B85115D0F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540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52D26-11E3-4588-AD53-6C40208B10F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48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DB930-BE8F-4086-877D-A7B85115D0F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402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DB930-BE8F-4086-877D-A7B85115D0F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187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054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DB930-BE8F-4086-877D-A7B85115D0F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051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DB930-BE8F-4086-877D-A7B85115D0F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800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fr-FR" sz="1800" dirty="0" err="1"/>
              <a:t>Get-AzureResourceGroupGalleryTemplate</a:t>
            </a:r>
            <a:endParaRPr lang="fr-FR" sz="1800" dirty="0"/>
          </a:p>
          <a:p>
            <a:endParaRPr lang="fr-FR" sz="1800" dirty="0"/>
          </a:p>
          <a:p>
            <a:r>
              <a:rPr lang="en-US" dirty="0"/>
              <a:t>https://github.com/Azure/azure-quickstart-templates</a:t>
            </a:r>
          </a:p>
          <a:p>
            <a:endParaRPr lang="en-US" dirty="0"/>
          </a:p>
          <a:p>
            <a:r>
              <a:rPr lang="en-US" dirty="0"/>
              <a:t>&lt;template&gt;.</a:t>
            </a:r>
            <a:r>
              <a:rPr lang="en-US" dirty="0" err="1"/>
              <a:t>json</a:t>
            </a:r>
            <a:r>
              <a:rPr lang="en-US" dirty="0"/>
              <a:t> - This is the main template file</a:t>
            </a:r>
          </a:p>
          <a:p>
            <a:r>
              <a:rPr lang="en-US" dirty="0"/>
              <a:t>&lt;</a:t>
            </a:r>
            <a:r>
              <a:rPr lang="en-US" dirty="0" err="1"/>
              <a:t>tempalte</a:t>
            </a:r>
            <a:r>
              <a:rPr lang="en-US" dirty="0"/>
              <a:t>&gt;.</a:t>
            </a:r>
            <a:r>
              <a:rPr lang="en-US" dirty="0" err="1"/>
              <a:t>parameters.json</a:t>
            </a:r>
            <a:r>
              <a:rPr lang="en-US" dirty="0"/>
              <a:t> - The parameters that can be passed to the template and while optional provides a way to prepopulate values that can be passed when creating an instance of the template</a:t>
            </a:r>
          </a:p>
          <a:p>
            <a:r>
              <a:rPr lang="en-US" dirty="0" err="1"/>
              <a:t>metadata.json</a:t>
            </a:r>
            <a:r>
              <a:rPr lang="en-US" dirty="0"/>
              <a:t> - Data about the template used by Azure to enable its use and publication</a:t>
            </a:r>
          </a:p>
          <a:p>
            <a:r>
              <a:rPr lang="en-US" dirty="0"/>
              <a:t>README.md - Information about the template and often a button that deploys the template to Azure by loading the template into the template editor in the Azure portal</a:t>
            </a:r>
          </a:p>
          <a:p>
            <a:endParaRPr lang="en-US" dirty="0"/>
          </a:p>
          <a:p>
            <a:r>
              <a:rPr lang="en-US" dirty="0"/>
              <a:t>http://windowsitpro.com/azure/how-do-i-use-template-create-vms-azure-iaas-v2-arm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12/14/2016 10:45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763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DB930-BE8F-4086-877D-A7B85115D0F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104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Taken from https://adlm.accenture.com/wiki/display/DOT/Architecture - is this out of date?</a:t>
            </a:r>
          </a:p>
        </p:txBody>
      </p:sp>
    </p:spTree>
    <p:extLst>
      <p:ext uri="{BB962C8B-B14F-4D97-AF65-F5344CB8AC3E}">
        <p14:creationId xmlns:p14="http://schemas.microsoft.com/office/powerpoint/2010/main" val="1238981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20624" y="369116"/>
            <a:ext cx="10972800" cy="1024685"/>
          </a:xfrm>
          <a:prstGeom prst="rect">
            <a:avLst/>
          </a:prstGeom>
        </p:spPr>
        <p:txBody>
          <a:bodyPr lIns="0" tIns="91440" rIns="146304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4900" b="0" i="0" kern="1200" spc="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l" defTabSz="932681" rtl="0" eaLnBrk="1" fontAlgn="auto" latinLnBrk="0" hangingPunct="1">
              <a:lnSpc>
                <a:spcPct val="90000"/>
              </a:lnSpc>
              <a:spcBef>
                <a:spcPts val="1199"/>
              </a:spcBef>
              <a:spcAft>
                <a:spcPts val="2400"/>
              </a:spcAft>
              <a:buClrTx/>
              <a:buSzPct val="90000"/>
              <a:buFontTx/>
              <a:buNone/>
              <a:tabLst/>
            </a:pPr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text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331555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348343" y="2685143"/>
            <a:ext cx="7112000" cy="3730172"/>
          </a:xfrm>
          <a:prstGeom prst="rect">
            <a:avLst/>
          </a:prstGeom>
          <a:solidFill>
            <a:srgbClr val="0072C6">
              <a:alpha val="89804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274320" rIns="365760" bIns="3657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6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DEMO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7663" y="3781139"/>
            <a:ext cx="7112680" cy="2634176"/>
          </a:xfrm>
        </p:spPr>
        <p:txBody>
          <a:bodyPr wrap="none" lIns="274320" tIns="274320" rIns="274320" bIns="182880">
            <a:noAutofit/>
          </a:bodyPr>
          <a:lstStyle>
            <a:lvl1pPr marL="0" indent="0">
              <a:buNone/>
              <a:defRPr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82777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82563" y="1576388"/>
            <a:ext cx="12070648" cy="3657600"/>
          </a:xfrm>
          <a:prstGeom prst="rect">
            <a:avLst/>
          </a:prstGeom>
          <a:solidFill>
            <a:srgbClr val="58288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82880" tIns="146304" rIns="182880" bIns="146304"/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458788" y="481013"/>
            <a:ext cx="17367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702" y="2123084"/>
            <a:ext cx="9143936" cy="1831379"/>
          </a:xfrm>
          <a:noFill/>
        </p:spPr>
        <p:txBody>
          <a:bodyPr anchorCtr="0"/>
          <a:lstStyle>
            <a:lvl1pPr>
              <a:defRPr sz="6000" spc="-100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82230" y="3771579"/>
            <a:ext cx="9143936" cy="182880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600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2126093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rgbClr val="5828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1831975"/>
          </a:xfrm>
          <a:noFill/>
        </p:spPr>
        <p:txBody>
          <a:bodyPr anchorCtr="0"/>
          <a:lstStyle>
            <a:lvl1pPr>
              <a:defRPr sz="88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470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Accent Colo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1831975"/>
          </a:xfrm>
          <a:noFill/>
        </p:spPr>
        <p:txBody>
          <a:bodyPr anchorCtr="0"/>
          <a:lstStyle>
            <a:lvl1pPr>
              <a:defRPr sz="88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5404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1 line titl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1177375"/>
          </a:xfrm>
          <a:noFill/>
        </p:spPr>
        <p:txBody>
          <a:bodyPr anchorCtr="0"/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3672920"/>
            <a:ext cx="6022975" cy="738664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571500" indent="0">
              <a:buNone/>
              <a:defRPr/>
            </a:lvl3pPr>
            <a:lvl4pPr marL="800100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1990312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 slide 2 line titl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2100980"/>
          </a:xfrm>
          <a:noFill/>
        </p:spPr>
        <p:txBody>
          <a:bodyPr anchorCtr="0"/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4596525"/>
            <a:ext cx="6022975" cy="738664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571500" indent="0">
              <a:buNone/>
              <a:defRPr/>
            </a:lvl3pPr>
            <a:lvl4pPr marL="800100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1428823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rgbClr val="169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1831975"/>
          </a:xfrm>
          <a:noFill/>
        </p:spPr>
        <p:txBody>
          <a:bodyPr anchorCtr="0"/>
          <a:lstStyle>
            <a:lvl1pPr>
              <a:defRPr sz="88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237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rgbClr val="F384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1831975"/>
          </a:xfrm>
          <a:noFill/>
        </p:spPr>
        <p:txBody>
          <a:bodyPr anchorCtr="0"/>
          <a:lstStyle>
            <a:lvl1pPr>
              <a:defRPr sz="88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251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74703" y="2125663"/>
            <a:ext cx="5486335" cy="3657600"/>
          </a:xfrm>
          <a:solidFill>
            <a:schemeClr val="tx2"/>
          </a:solidFill>
        </p:spPr>
        <p:txBody>
          <a:bodyPr lIns="146304" tIns="91440" rIns="146304" bIns="91440" anchor="t" anchorCtr="0"/>
          <a:lstStyle>
            <a:lvl1pPr>
              <a:defRPr sz="600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Pull quote</a:t>
            </a:r>
          </a:p>
        </p:txBody>
      </p:sp>
    </p:spTree>
    <p:extLst>
      <p:ext uri="{BB962C8B-B14F-4D97-AF65-F5344CB8AC3E}">
        <p14:creationId xmlns:p14="http://schemas.microsoft.com/office/powerpoint/2010/main" val="283373199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 with proof points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4320" y="296897"/>
            <a:ext cx="11887518" cy="2297013"/>
          </a:xfrm>
        </p:spPr>
        <p:txBody>
          <a:bodyPr/>
          <a:lstStyle>
            <a:lvl1pPr>
              <a:defRPr sz="5800">
                <a:gradFill>
                  <a:gsLst>
                    <a:gs pos="6195">
                      <a:schemeClr val="tx1"/>
                    </a:gs>
                    <a:gs pos="26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74638" y="2928096"/>
            <a:ext cx="11887200" cy="627864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3200">
                <a:gradFill>
                  <a:gsLst>
                    <a:gs pos="9469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  <a:lvl2pPr>
              <a:defRPr sz="1600">
                <a:gradFill>
                  <a:gsLst>
                    <a:gs pos="94030">
                      <a:srgbClr val="FFFFFF"/>
                    </a:gs>
                    <a:gs pos="68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defRPr sz="1600">
                <a:gradFill>
                  <a:gsLst>
                    <a:gs pos="94030">
                      <a:srgbClr val="FFFFFF"/>
                    </a:gs>
                    <a:gs pos="68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defRPr sz="1600">
                <a:gradFill>
                  <a:gsLst>
                    <a:gs pos="94030">
                      <a:srgbClr val="FFFFFF"/>
                    </a:gs>
                    <a:gs pos="68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defRPr sz="1600">
                <a:gradFill>
                  <a:gsLst>
                    <a:gs pos="94030">
                      <a:srgbClr val="FFFFFF"/>
                    </a:gs>
                    <a:gs pos="68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7341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20624" y="369116"/>
            <a:ext cx="10972800" cy="1024685"/>
          </a:xfrm>
          <a:prstGeom prst="rect">
            <a:avLst/>
          </a:prstGeom>
        </p:spPr>
        <p:txBody>
          <a:bodyPr lIns="0" tIns="91440" rIns="146304" bIns="91440">
            <a:noAutofit/>
          </a:bodyPr>
          <a:lstStyle>
            <a:lvl1pPr marL="0" indent="0">
              <a:lnSpc>
                <a:spcPct val="100000"/>
              </a:lnSpc>
              <a:spcBef>
                <a:spcPts val="1199"/>
              </a:spcBef>
              <a:spcAft>
                <a:spcPts val="2400"/>
              </a:spcAft>
              <a:buFontTx/>
              <a:buNone/>
              <a:defRPr lang="en-US" sz="4896" b="0" i="0" kern="1200" spc="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l" defTabSz="932681" rtl="0" eaLnBrk="1" fontAlgn="auto" latinLnBrk="0" hangingPunct="1">
              <a:lnSpc>
                <a:spcPct val="90000"/>
              </a:lnSpc>
              <a:spcBef>
                <a:spcPts val="1199"/>
              </a:spcBef>
              <a:spcAft>
                <a:spcPts val="2400"/>
              </a:spcAft>
              <a:buClrTx/>
              <a:buSzPct val="90000"/>
              <a:buFontTx/>
              <a:buNone/>
              <a:tabLst/>
            </a:pPr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text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505266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hoto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3641" y="2830172"/>
            <a:ext cx="4612834" cy="41643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1241426"/>
            <a:ext cx="5486399" cy="917575"/>
          </a:xfrm>
        </p:spPr>
        <p:txBody>
          <a:bodyPr/>
          <a:lstStyle>
            <a:lvl1pPr>
              <a:defRPr sz="6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042987" y="967"/>
            <a:ext cx="4393488" cy="699355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93048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Photo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2828817"/>
            <a:ext cx="4614333" cy="41657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7897" y="1241426"/>
            <a:ext cx="5486399" cy="917575"/>
          </a:xfrm>
        </p:spPr>
        <p:txBody>
          <a:bodyPr/>
          <a:lstStyle>
            <a:lvl1pPr>
              <a:defRPr sz="6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968"/>
            <a:ext cx="4391899" cy="69945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68966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179058"/>
          </a:xfrm>
        </p:spPr>
        <p:txBody>
          <a:bodyPr/>
          <a:lstStyle>
            <a:lvl1pPr marL="0" indent="0">
              <a:spcBef>
                <a:spcPts val="1000"/>
              </a:spcBef>
              <a:spcAft>
                <a:spcPts val="1200"/>
              </a:spcAft>
              <a:buNone/>
              <a:defRPr>
                <a:solidFill>
                  <a:srgbClr val="505050"/>
                </a:solidFill>
              </a:defRPr>
            </a:lvl1pPr>
            <a:lvl2pPr marL="0" indent="0">
              <a:buFontTx/>
              <a:buNone/>
              <a:defRPr sz="2000">
                <a:solidFill>
                  <a:srgbClr val="505050"/>
                </a:solidFill>
              </a:defRPr>
            </a:lvl2pPr>
            <a:lvl3pPr marL="228600" indent="0">
              <a:buNone/>
              <a:defRPr>
                <a:solidFill>
                  <a:srgbClr val="505050"/>
                </a:solidFill>
              </a:defRPr>
            </a:lvl3pPr>
            <a:lvl4pPr marL="457200" indent="0">
              <a:buNone/>
              <a:defRPr>
                <a:solidFill>
                  <a:srgbClr val="505050"/>
                </a:solidFill>
              </a:defRPr>
            </a:lvl4pPr>
            <a:lvl5pPr marL="685800" indent="0">
              <a:buNone/>
              <a:defRPr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381283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0882313" y="296863"/>
            <a:ext cx="12763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9052524" cy="11903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439112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827940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913169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7497"/>
          </a:xfrm>
        </p:spPr>
        <p:txBody>
          <a:bodyPr/>
          <a:lstStyle>
            <a:lvl1pPr>
              <a:defRPr>
                <a:solidFill>
                  <a:srgbClr val="58288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907137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68368"/>
          </a:xfrm>
        </p:spPr>
        <p:txBody>
          <a:bodyPr/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00">
                <a:solidFill>
                  <a:srgbClr val="582881"/>
                </a:soli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68368"/>
          </a:xfrm>
        </p:spPr>
        <p:txBody>
          <a:bodyPr/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00">
                <a:solidFill>
                  <a:srgbClr val="582881"/>
                </a:soli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147499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68368"/>
          </a:xfrm>
        </p:spPr>
        <p:txBody>
          <a:bodyPr/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68368"/>
          </a:xfrm>
        </p:spPr>
        <p:txBody>
          <a:bodyPr/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3518130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536079"/>
          </a:xfrm>
        </p:spPr>
        <p:txBody>
          <a:bodyPr/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6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536079"/>
          </a:xfrm>
        </p:spPr>
        <p:txBody>
          <a:bodyPr/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6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526658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661" y="233151"/>
            <a:ext cx="11375537" cy="772203"/>
          </a:xfrm>
        </p:spPr>
        <p:txBody>
          <a:bodyPr/>
          <a:lstStyle/>
          <a:p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title</a:t>
            </a:r>
            <a:r>
              <a:rPr lang="fr-FR" noProof="0" dirty="0"/>
              <a:t>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29661" y="1476623"/>
            <a:ext cx="11375537" cy="2084319"/>
          </a:xfrm>
          <a:prstGeom prst="rect">
            <a:avLst/>
          </a:prstGeom>
        </p:spPr>
        <p:txBody>
          <a:bodyPr/>
          <a:lstStyle>
            <a:lvl1pPr marL="289864" indent="-289864">
              <a:buFont typeface="Wingdings" pitchFamily="2" charset="2"/>
              <a:buChar char=""/>
              <a:defRPr sz="4080"/>
            </a:lvl1pPr>
            <a:lvl2pPr marL="527908" indent="-238045">
              <a:buFont typeface="Wingdings" pitchFamily="2" charset="2"/>
              <a:buChar char=""/>
              <a:defRPr spc="-52" baseline="0">
                <a:latin typeface="+mn-lt"/>
              </a:defRPr>
            </a:lvl2pPr>
            <a:lvl3pPr marL="756235" indent="-228329">
              <a:buFont typeface="Wingdings" pitchFamily="2" charset="2"/>
              <a:buChar char=""/>
              <a:tabLst/>
              <a:defRPr spc="-52" baseline="0">
                <a:latin typeface="+mn-lt"/>
              </a:defRPr>
            </a:lvl3pPr>
            <a:lvl4pPr marL="932743" indent="-176510">
              <a:buFont typeface="Wingdings" pitchFamily="2" charset="2"/>
              <a:buChar char=""/>
              <a:defRPr spc="-52" baseline="0">
                <a:latin typeface="+mn-lt"/>
              </a:defRPr>
            </a:lvl4pPr>
            <a:lvl5pPr marL="1109253" indent="-176510">
              <a:buFont typeface="Wingdings" pitchFamily="2" charset="2"/>
              <a:buChar char=""/>
              <a:tabLst/>
              <a:defRPr spc="-52" baseline="0">
                <a:latin typeface="+mn-lt"/>
              </a:defRPr>
            </a:lvl5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text</a:t>
            </a:r>
            <a:r>
              <a:rPr lang="fr-FR" noProof="0" dirty="0"/>
              <a:t> styles</a:t>
            </a:r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 err="1"/>
              <a:t>Fourth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 err="1"/>
              <a:t>Fifth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4810136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536079"/>
          </a:xfrm>
        </p:spPr>
        <p:txBody>
          <a:bodyPr/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600">
                <a:solidFill>
                  <a:srgbClr val="582881"/>
                </a:soli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536079"/>
          </a:xfrm>
        </p:spPr>
        <p:txBody>
          <a:bodyPr/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600">
                <a:solidFill>
                  <a:srgbClr val="582881"/>
                </a:soli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4091493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5233879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/Next Step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itle 1"/>
          <p:cNvSpPr txBox="1">
            <a:spLocks/>
          </p:cNvSpPr>
          <p:nvPr userDrawn="1"/>
        </p:nvSpPr>
        <p:spPr>
          <a:xfrm>
            <a:off x="274320" y="1677796"/>
            <a:ext cx="4572318" cy="4572000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146304" tIns="91440" rIns="146304" bIns="91440" rtlCol="0" anchor="t">
            <a:noAutofit/>
          </a:bodyPr>
          <a:lstStyle>
            <a:lvl1pPr algn="l" defTabSz="9318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800" kern="1200" spc="-102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MS PGothic" pitchFamily="34" charset="-128"/>
                <a:cs typeface="Segoe UI" pitchFamily="34" charset="0"/>
              </a:defRPr>
            </a:lvl1pPr>
            <a:lvl2pPr algn="l" defTabSz="9318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Segoe UI Light" pitchFamily="34" charset="0"/>
                <a:ea typeface="MS PGothic" pitchFamily="34" charset="-128"/>
              </a:defRPr>
            </a:lvl2pPr>
            <a:lvl3pPr algn="l" defTabSz="9318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Segoe UI Light" pitchFamily="34" charset="0"/>
                <a:ea typeface="MS PGothic" pitchFamily="34" charset="-128"/>
              </a:defRPr>
            </a:lvl3pPr>
            <a:lvl4pPr algn="l" defTabSz="9318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Segoe UI Light" pitchFamily="34" charset="0"/>
                <a:ea typeface="MS PGothic" pitchFamily="34" charset="-128"/>
              </a:defRPr>
            </a:lvl4pPr>
            <a:lvl5pPr algn="l" defTabSz="9318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Segoe UI Light" pitchFamily="34" charset="0"/>
                <a:ea typeface="MS PGothic" pitchFamily="34" charset="-128"/>
              </a:defRPr>
            </a:lvl5pPr>
            <a:lvl6pPr marL="457200" algn="l" defTabSz="9318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Segoe UI Light" pitchFamily="34" charset="0"/>
                <a:ea typeface="MS PGothic" pitchFamily="34" charset="-128"/>
              </a:defRPr>
            </a:lvl6pPr>
            <a:lvl7pPr marL="914400" algn="l" defTabSz="9318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Segoe UI Light" pitchFamily="34" charset="0"/>
                <a:ea typeface="MS PGothic" pitchFamily="34" charset="-128"/>
              </a:defRPr>
            </a:lvl7pPr>
            <a:lvl8pPr marL="1371600" algn="l" defTabSz="9318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Segoe UI Light" pitchFamily="34" charset="0"/>
                <a:ea typeface="MS PGothic" pitchFamily="34" charset="-128"/>
              </a:defRPr>
            </a:lvl8pPr>
            <a:lvl9pPr marL="1828800" algn="l" defTabSz="9318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Segoe UI Light" pitchFamily="34" charset="0"/>
                <a:ea typeface="MS PGothic" pitchFamily="34" charset="-128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291138" y="1677988"/>
            <a:ext cx="6408737" cy="697627"/>
          </a:xfrm>
        </p:spPr>
        <p:txBody>
          <a:bodyPr/>
          <a:lstStyle>
            <a:lvl1pPr marL="0" marR="0" indent="0" algn="l" defTabSz="931863" rtl="0" eaLnBrk="1" fontAlgn="base" latinLnBrk="0" hangingPunct="1">
              <a:lnSpc>
                <a:spcPts val="4000"/>
              </a:lnSpc>
              <a:spcBef>
                <a:spcPts val="1000"/>
              </a:spcBef>
              <a:spcAft>
                <a:spcPts val="2000"/>
              </a:spcAft>
              <a:buClrTx/>
              <a:buSzPct val="90000"/>
              <a:buFont typeface="Arial" pitchFamily="34" charset="0"/>
              <a:buNone/>
              <a:tabLst/>
              <a:defRPr sz="3200"/>
            </a:lvl1pPr>
          </a:lstStyle>
          <a:p>
            <a:pPr lvl="0"/>
            <a:r>
              <a:rPr lang="en-US" dirty="0"/>
              <a:t>Segoe UI light 32pt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1897063"/>
            <a:ext cx="4056062" cy="1292662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Segoe UI light 40pt</a:t>
            </a:r>
          </a:p>
        </p:txBody>
      </p:sp>
    </p:spTree>
    <p:extLst>
      <p:ext uri="{BB962C8B-B14F-4D97-AF65-F5344CB8AC3E}">
        <p14:creationId xmlns:p14="http://schemas.microsoft.com/office/powerpoint/2010/main" val="2591911214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343025"/>
            <a:ext cx="5053012" cy="627864"/>
          </a:xfrm>
        </p:spPr>
        <p:txBody>
          <a:bodyPr/>
          <a:lstStyle>
            <a:lvl1pPr marL="0" indent="0">
              <a:buNone/>
              <a:defRPr sz="3200">
                <a:solidFill>
                  <a:srgbClr val="505050"/>
                </a:solidFill>
              </a:defRPr>
            </a:lvl1pPr>
            <a:lvl2pPr marL="342900" indent="0">
              <a:buNone/>
              <a:defRPr/>
            </a:lvl2pPr>
            <a:lvl3pPr marL="571500" indent="0">
              <a:buNone/>
              <a:defRPr/>
            </a:lvl3pPr>
            <a:lvl4pPr marL="800100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2462591877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8313036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rgbClr val="5828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3768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 Accent Color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745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Accent Color 2">
    <p:bg>
      <p:bgPr>
        <a:solidFill>
          <a:srgbClr val="169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3759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Accent Color 3">
    <p:bg>
      <p:bgPr>
        <a:solidFill>
          <a:srgbClr val="F384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407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hidden">
          <a:xfrm>
            <a:off x="0" y="1212850"/>
            <a:ext cx="12436475" cy="5781675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46639" tIns="46639" rIns="46639" bIns="46639" anchor="ctr"/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344284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0" y="1683867"/>
            <a:ext cx="12436475" cy="4727781"/>
          </a:xfrm>
          <a:prstGeom prst="rect">
            <a:avLst/>
          </a:prstGeom>
          <a:solidFill>
            <a:srgbClr val="F4F4F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125" dirty="0"/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1404772" y="453349"/>
            <a:ext cx="10675450" cy="906698"/>
          </a:xfrm>
          <a:prstGeom prst="rect">
            <a:avLst/>
          </a:prstGeom>
          <a:solidFill>
            <a:srgbClr val="107289"/>
          </a:solidFill>
          <a:ln w="9525">
            <a:noFill/>
            <a:miter lim="800000"/>
            <a:headEnd/>
            <a:tailEnd/>
          </a:ln>
        </p:spPr>
        <p:txBody>
          <a:bodyPr lIns="222028" tIns="55508" rIns="222028" bIns="55508" anchor="ctr"/>
          <a:lstStyle/>
          <a:p>
            <a:pPr defTabSz="1110405"/>
            <a:endParaRPr lang="en-US" sz="3400" kern="1200" dirty="0">
              <a:solidFill>
                <a:schemeClr val="bg1"/>
              </a:solidFill>
              <a:latin typeface="Segoe UI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388640" y="453349"/>
            <a:ext cx="906826" cy="906698"/>
          </a:xfrm>
          <a:prstGeom prst="rect">
            <a:avLst/>
          </a:prstGeom>
          <a:solidFill>
            <a:srgbClr val="11A7D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125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013" y="485731"/>
            <a:ext cx="10558049" cy="809552"/>
          </a:xfrm>
        </p:spPr>
        <p:txBody>
          <a:bodyPr/>
          <a:lstStyle>
            <a:lvl1pPr algn="l" defTabSz="1110405" rtl="0" fontAlgn="base">
              <a:spcBef>
                <a:spcPct val="0"/>
              </a:spcBef>
              <a:spcAft>
                <a:spcPct val="0"/>
              </a:spcAft>
              <a:defRPr lang="fr-FR" sz="3060" kern="1200" dirty="0">
                <a:solidFill>
                  <a:schemeClr val="bg1"/>
                </a:solidFill>
                <a:latin typeface="Segoe UI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28982" y="1683868"/>
            <a:ext cx="11194987" cy="46171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1412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5393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661" y="233151"/>
            <a:ext cx="11375536" cy="62153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9661" y="1476622"/>
            <a:ext cx="11375536" cy="22283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77220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Title Dark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36939" y="2840307"/>
            <a:ext cx="11162600" cy="1136211"/>
          </a:xfrm>
        </p:spPr>
        <p:txBody>
          <a:bodyPr/>
          <a:lstStyle>
            <a:lvl1pPr marL="0" indent="0">
              <a:buNone/>
              <a:defRPr lang="en-US" sz="8975" i="0" kern="1200" spc="-102" baseline="0" dirty="0" smtClean="0">
                <a:solidFill>
                  <a:schemeClr val="bg1"/>
                </a:solidFill>
                <a:latin typeface="Segoe UI Light" pitchFamily="34" charset="0"/>
                <a:ea typeface="+mn-ea"/>
                <a:cs typeface="+mn-cs"/>
              </a:defRPr>
            </a:lvl1pPr>
          </a:lstStyle>
          <a:p>
            <a:pPr marL="0" lvl="0" indent="0" algn="l" defTabSz="932706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</a:pPr>
            <a:r>
              <a:rPr lang="en-US" dirty="0"/>
              <a:t>Chapter title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36939" y="1808538"/>
            <a:ext cx="11162600" cy="452022"/>
          </a:xfrm>
        </p:spPr>
        <p:txBody>
          <a:bodyPr/>
          <a:lstStyle>
            <a:lvl1pPr marL="0" indent="0">
              <a:buNone/>
              <a:defRPr lang="en-US" sz="3264" kern="1200" spc="-102" baseline="0" dirty="0">
                <a:solidFill>
                  <a:schemeClr val="bg1"/>
                </a:solidFill>
                <a:latin typeface="Segoe UI Light" pitchFamily="34" charset="0"/>
                <a:ea typeface="+mn-ea"/>
                <a:cs typeface="+mn-cs"/>
              </a:defRPr>
            </a:lvl1pPr>
          </a:lstStyle>
          <a:p>
            <a:pPr marL="0" lvl="0" indent="0" algn="l" defTabSz="932706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</a:pPr>
            <a:r>
              <a:rPr lang="en-US" dirty="0"/>
              <a:t>Chapter Title x/y</a:t>
            </a:r>
          </a:p>
        </p:txBody>
      </p:sp>
      <p:pic>
        <p:nvPicPr>
          <p:cNvPr id="11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52911" y="5963495"/>
            <a:ext cx="2726384" cy="100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99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8943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11071450" y="6706326"/>
            <a:ext cx="745363" cy="1311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667" y="1218993"/>
            <a:ext cx="11197146" cy="53983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619667" y="6706326"/>
            <a:ext cx="5523004" cy="131148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666666"/>
                </a:solidFill>
              </a:rPr>
              <a:t>Copyright © 2015 Accenture  All rights reserved.</a:t>
            </a:r>
            <a:endParaRPr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686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458788" y="481013"/>
            <a:ext cx="17367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76540" y="3954457"/>
            <a:ext cx="6399213" cy="1830388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6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74703" y="2117165"/>
            <a:ext cx="10058336" cy="1837298"/>
          </a:xfrm>
          <a:noFill/>
        </p:spPr>
        <p:txBody>
          <a:bodyPr anchorCtr="0"/>
          <a:lstStyle>
            <a:lvl1pPr>
              <a:defRPr sz="6000" spc="-1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7794141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6144" y="668215"/>
            <a:ext cx="9144972" cy="632631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ltGray">
          <a:xfrm>
            <a:off x="274702" y="2117165"/>
            <a:ext cx="6862697" cy="3644901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solidFill>
                <a:srgbClr val="FF8C00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458788" y="481013"/>
            <a:ext cx="17367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76540" y="4348157"/>
            <a:ext cx="6399213" cy="1264677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6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74703" y="2336799"/>
            <a:ext cx="6621397" cy="2011358"/>
          </a:xfrm>
          <a:noFill/>
        </p:spPr>
        <p:txBody>
          <a:bodyPr anchorCtr="0"/>
          <a:lstStyle>
            <a:lvl1pPr>
              <a:defRPr sz="600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1316967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34" Type="http://schemas.openxmlformats.org/officeDocument/2006/relationships/slideLayout" Target="../slideLayouts/slideLayout41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36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9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28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31" Type="http://schemas.openxmlformats.org/officeDocument/2006/relationships/slideLayout" Target="../slideLayouts/slideLayout38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slideLayout" Target="../slideLayouts/slideLayout34.xml"/><Relationship Id="rId30" Type="http://schemas.openxmlformats.org/officeDocument/2006/relationships/slideLayout" Target="../slideLayouts/slideLayout37.xml"/><Relationship Id="rId3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5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title</a:t>
            </a:r>
            <a:r>
              <a:rPr lang="fr-FR" noProof="0" dirty="0"/>
              <a:t>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2"/>
            <a:ext cx="11887197" cy="2092881"/>
          </a:xfrm>
          <a:prstGeom prst="rect">
            <a:avLst/>
          </a:prstGeom>
        </p:spPr>
        <p:txBody>
          <a:bodyPr vert="horz" wrap="square" lIns="182880" tIns="146304" rIns="182880" bIns="146304" rtlCol="0">
            <a:noAutofit/>
          </a:bodyPr>
          <a:lstStyle/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text</a:t>
            </a:r>
            <a:r>
              <a:rPr lang="fr-FR" noProof="0" dirty="0"/>
              <a:t> styles</a:t>
            </a:r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 err="1"/>
              <a:t>Fourth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 err="1"/>
              <a:t>Fifth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53838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873" r:id="rId3"/>
    <p:sldLayoutId id="2147483914" r:id="rId4"/>
    <p:sldLayoutId id="2147483961" r:id="rId5"/>
    <p:sldLayoutId id="2147483962" r:id="rId6"/>
    <p:sldLayoutId id="2147484064" r:id="rId7"/>
  </p:sldLayoutIdLst>
  <p:txStyles>
    <p:titleStyle>
      <a:lvl1pPr algn="l" defTabSz="932681" rtl="0" eaLnBrk="1" latinLnBrk="0" hangingPunct="1">
        <a:lnSpc>
          <a:spcPct val="90000"/>
        </a:lnSpc>
        <a:spcBef>
          <a:spcPct val="0"/>
        </a:spcBef>
        <a:buNone/>
        <a:defRPr lang="en-US" sz="5200" b="0" kern="1200" cap="none" spc="-102" baseline="0" dirty="0" smtClean="0">
          <a:ln w="3175">
            <a:noFill/>
          </a:ln>
          <a:solidFill>
            <a:schemeClr val="tx2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342877" marR="0" indent="-342877" algn="l" defTabSz="932681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3999" kern="1200" spc="0" baseline="0">
          <a:solidFill>
            <a:schemeClr val="tx2"/>
          </a:solidFill>
          <a:latin typeface="+mj-lt"/>
          <a:ea typeface="+mn-ea"/>
          <a:cs typeface="+mn-cs"/>
        </a:defRPr>
      </a:lvl1pPr>
      <a:lvl2pPr marL="584161" marR="0" indent="-241284" algn="l" defTabSz="932681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solidFill>
            <a:schemeClr val="tx2"/>
          </a:solidFill>
          <a:latin typeface="+mn-lt"/>
          <a:ea typeface="+mn-ea"/>
          <a:cs typeface="+mn-cs"/>
        </a:defRPr>
      </a:lvl2pPr>
      <a:lvl3pPr marL="800048" marR="0" indent="-228586" algn="l" defTabSz="932681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solidFill>
            <a:schemeClr val="tx2"/>
          </a:solidFill>
          <a:latin typeface="+mn-lt"/>
          <a:ea typeface="+mn-ea"/>
          <a:cs typeface="+mn-cs"/>
        </a:defRPr>
      </a:lvl3pPr>
      <a:lvl4pPr marL="1028632" marR="0" indent="-228586" algn="l" defTabSz="932681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1" kern="1200" spc="0" baseline="0">
          <a:solidFill>
            <a:schemeClr val="tx2"/>
          </a:solidFill>
          <a:latin typeface="+mn-lt"/>
          <a:ea typeface="+mn-ea"/>
          <a:cs typeface="+mn-cs"/>
        </a:defRPr>
      </a:lvl4pPr>
      <a:lvl5pPr marL="1257218" marR="0" indent="-228586" algn="l" defTabSz="932681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1" kern="1200" spc="0" baseline="0">
          <a:solidFill>
            <a:schemeClr val="tx2"/>
          </a:solidFill>
          <a:latin typeface="+mn-lt"/>
          <a:ea typeface="+mn-ea"/>
          <a:cs typeface="+mn-cs"/>
        </a:defRPr>
      </a:lvl5pPr>
      <a:lvl6pPr marL="2564872" indent="-233171" algn="l" defTabSz="93268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213" indent="-233171" algn="l" defTabSz="93268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554" indent="-233171" algn="l" defTabSz="93268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3895" indent="-233171" algn="l" defTabSz="93268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68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66341" algn="l" defTabSz="93268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32681" algn="l" defTabSz="93268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99022" algn="l" defTabSz="93268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65361" algn="l" defTabSz="93268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331704" algn="l" defTabSz="93268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98043" algn="l" defTabSz="93268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64383" algn="l" defTabSz="93268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730725" algn="l" defTabSz="93268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8" y="295275"/>
            <a:ext cx="11888787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38" y="1212850"/>
            <a:ext cx="11887200" cy="2092325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9447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939" r:id="rId13"/>
    <p:sldLayoutId id="2147483940" r:id="rId14"/>
    <p:sldLayoutId id="2147483941" r:id="rId15"/>
    <p:sldLayoutId id="2147483942" r:id="rId16"/>
    <p:sldLayoutId id="2147483943" r:id="rId17"/>
    <p:sldLayoutId id="2147483944" r:id="rId18"/>
    <p:sldLayoutId id="2147483945" r:id="rId19"/>
    <p:sldLayoutId id="2147483946" r:id="rId20"/>
    <p:sldLayoutId id="2147483947" r:id="rId21"/>
    <p:sldLayoutId id="2147483948" r:id="rId22"/>
    <p:sldLayoutId id="2147483949" r:id="rId23"/>
    <p:sldLayoutId id="2147483950" r:id="rId24"/>
    <p:sldLayoutId id="2147483951" r:id="rId25"/>
    <p:sldLayoutId id="2147483952" r:id="rId26"/>
    <p:sldLayoutId id="2147483953" r:id="rId27"/>
    <p:sldLayoutId id="2147483954" r:id="rId28"/>
    <p:sldLayoutId id="2147483955" r:id="rId29"/>
    <p:sldLayoutId id="2147483956" r:id="rId30"/>
    <p:sldLayoutId id="2147483957" r:id="rId31"/>
    <p:sldLayoutId id="2147483958" r:id="rId32"/>
    <p:sldLayoutId id="2147483959" r:id="rId33"/>
    <p:sldLayoutId id="2147483960" r:id="rId34"/>
  </p:sldLayoutIdLst>
  <p:transition>
    <p:fade/>
  </p:transition>
  <p:txStyles>
    <p:titleStyle>
      <a:lvl1pPr algn="l" defTabSz="931863" rtl="0" fontAlgn="base">
        <a:lnSpc>
          <a:spcPct val="90000"/>
        </a:lnSpc>
        <a:spcBef>
          <a:spcPct val="0"/>
        </a:spcBef>
        <a:spcAft>
          <a:spcPct val="0"/>
        </a:spcAft>
        <a:defRPr lang="en-US" sz="5400" kern="1200" spc="-102" dirty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MS PGothic" pitchFamily="34" charset="-128"/>
          <a:cs typeface="Segoe UI" pitchFamily="34" charset="0"/>
        </a:defRPr>
      </a:lvl1pPr>
      <a:lvl2pPr algn="l" defTabSz="931863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Segoe UI Light" pitchFamily="34" charset="0"/>
          <a:ea typeface="MS PGothic" pitchFamily="34" charset="-128"/>
        </a:defRPr>
      </a:lvl2pPr>
      <a:lvl3pPr algn="l" defTabSz="931863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Segoe UI Light" pitchFamily="34" charset="0"/>
          <a:ea typeface="MS PGothic" pitchFamily="34" charset="-128"/>
        </a:defRPr>
      </a:lvl3pPr>
      <a:lvl4pPr algn="l" defTabSz="931863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Segoe UI Light" pitchFamily="34" charset="0"/>
          <a:ea typeface="MS PGothic" pitchFamily="34" charset="-128"/>
        </a:defRPr>
      </a:lvl4pPr>
      <a:lvl5pPr algn="l" defTabSz="931863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Segoe UI Light" pitchFamily="34" charset="0"/>
          <a:ea typeface="MS PGothic" pitchFamily="34" charset="-128"/>
        </a:defRPr>
      </a:lvl5pPr>
      <a:lvl6pPr marL="457200" algn="l" defTabSz="931863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Segoe UI Light" pitchFamily="34" charset="0"/>
          <a:ea typeface="MS PGothic" pitchFamily="34" charset="-128"/>
        </a:defRPr>
      </a:lvl6pPr>
      <a:lvl7pPr marL="914400" algn="l" defTabSz="931863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Segoe UI Light" pitchFamily="34" charset="0"/>
          <a:ea typeface="MS PGothic" pitchFamily="34" charset="-128"/>
        </a:defRPr>
      </a:lvl7pPr>
      <a:lvl8pPr marL="1371600" algn="l" defTabSz="931863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Segoe UI Light" pitchFamily="34" charset="0"/>
          <a:ea typeface="MS PGothic" pitchFamily="34" charset="-128"/>
        </a:defRPr>
      </a:lvl8pPr>
      <a:lvl9pPr marL="1828800" algn="l" defTabSz="931863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Segoe UI Light" pitchFamily="34" charset="0"/>
          <a:ea typeface="MS PGothic" pitchFamily="34" charset="-128"/>
        </a:defRPr>
      </a:lvl9pPr>
    </p:titleStyle>
    <p:bodyStyle>
      <a:lvl1pPr marL="342900" indent="-342900" algn="l" defTabSz="931863" rtl="0" fontAlgn="base">
        <a:lnSpc>
          <a:spcPct val="90000"/>
        </a:lnSpc>
        <a:spcBef>
          <a:spcPct val="20000"/>
        </a:spcBef>
        <a:spcAft>
          <a:spcPct val="0"/>
        </a:spcAft>
        <a:buSzPct val="90000"/>
        <a:buFont typeface="Arial" pitchFamily="34" charset="0"/>
        <a:buChar char="•"/>
        <a:defRPr sz="4000" kern="120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MS PGothic" pitchFamily="34" charset="-128"/>
          <a:cs typeface="+mn-cs"/>
        </a:defRPr>
      </a:lvl1pPr>
      <a:lvl2pPr marL="584200" indent="-241300" algn="l" defTabSz="931863" rtl="0" fontAlgn="base">
        <a:lnSpc>
          <a:spcPct val="90000"/>
        </a:lnSpc>
        <a:spcBef>
          <a:spcPct val="20000"/>
        </a:spcBef>
        <a:spcAft>
          <a:spcPct val="0"/>
        </a:spcAft>
        <a:buSzPct val="90000"/>
        <a:buFont typeface="Arial" pitchFamily="34" charset="0"/>
        <a:buChar char="•"/>
        <a:defRPr sz="2400" kern="120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MS PGothic" pitchFamily="34" charset="-128"/>
          <a:cs typeface="+mn-cs"/>
        </a:defRPr>
      </a:lvl2pPr>
      <a:lvl3pPr marL="800100" indent="-228600" algn="l" defTabSz="931863" rtl="0" fontAlgn="base">
        <a:lnSpc>
          <a:spcPct val="90000"/>
        </a:lnSpc>
        <a:spcBef>
          <a:spcPct val="20000"/>
        </a:spcBef>
        <a:spcAft>
          <a:spcPct val="0"/>
        </a:spcAft>
        <a:buSzPct val="90000"/>
        <a:buFont typeface="Arial" pitchFamily="34" charset="0"/>
        <a:buChar char="•"/>
        <a:defRPr sz="2000" kern="120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MS PGothic" pitchFamily="34" charset="-128"/>
          <a:cs typeface="+mn-cs"/>
        </a:defRPr>
      </a:lvl3pPr>
      <a:lvl4pPr marL="1028700" indent="-228600" algn="l" defTabSz="931863" rtl="0" fontAlgn="base">
        <a:lnSpc>
          <a:spcPct val="90000"/>
        </a:lnSpc>
        <a:spcBef>
          <a:spcPct val="20000"/>
        </a:spcBef>
        <a:spcAft>
          <a:spcPct val="0"/>
        </a:spcAft>
        <a:buSzPct val="90000"/>
        <a:buFont typeface="Arial" pitchFamily="34" charset="0"/>
        <a:buChar char="•"/>
        <a:defRPr kern="120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MS PGothic" pitchFamily="34" charset="-128"/>
          <a:cs typeface="+mn-cs"/>
        </a:defRPr>
      </a:lvl4pPr>
      <a:lvl5pPr marL="1257300" indent="-228600" algn="l" defTabSz="931863" rtl="0" fontAlgn="base">
        <a:lnSpc>
          <a:spcPct val="90000"/>
        </a:lnSpc>
        <a:spcBef>
          <a:spcPct val="20000"/>
        </a:spcBef>
        <a:spcAft>
          <a:spcPct val="0"/>
        </a:spcAft>
        <a:buSzPct val="90000"/>
        <a:buFont typeface="Arial" pitchFamily="34" charset="0"/>
        <a:buChar char="•"/>
        <a:defRPr kern="120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MS PGothic" pitchFamily="34" charset="-128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zure.microsoft.com/en-us/documentation/template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hyperlink" Target="https://azure.microsoft.com/en-us/documentation/templates/" TargetMode="External"/><Relationship Id="rId4" Type="http://schemas.openxmlformats.org/officeDocument/2006/relationships/hyperlink" Target="https://github.com/Azure/azure-quickstart-templates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tags" Target="../tags/tag1.xml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emf"/><Relationship Id="rId11" Type="http://schemas.openxmlformats.org/officeDocument/2006/relationships/image" Target="../media/image34.pn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hyperlink" Target="https://github.com/Accenture/adop-docker-compose" TargetMode="External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accenture.com/us-en/blogs/blogs-open-sourcing-accenture-devops-platform" TargetMode="External"/><Relationship Id="rId5" Type="http://schemas.openxmlformats.org/officeDocument/2006/relationships/hyperlink" Target="https://gitter.im/Accenture/ADOP" TargetMode="External"/><Relationship Id="rId4" Type="http://schemas.openxmlformats.org/officeDocument/2006/relationships/hyperlink" Target="https://github.com/Accenture/adop-cartridge-java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ascals-msft/adop-docker-compose" TargetMode="External"/><Relationship Id="rId2" Type="http://schemas.openxmlformats.org/officeDocument/2006/relationships/hyperlink" Target="https://azure.microsoft.com/en-us/documentation/templates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github.com/pascals-msft/adop-arm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2.jp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 bwMode="auto">
          <a:xfrm>
            <a:off x="882" y="-1"/>
            <a:ext cx="12434711" cy="699452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8694" tIns="198955" rIns="248694" bIns="19895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26806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fr-FR" sz="326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41292" y="898101"/>
            <a:ext cx="8967403" cy="897300"/>
          </a:xfrm>
          <a:prstGeom prst="rect">
            <a:avLst/>
          </a:prstGeom>
        </p:spPr>
        <p:txBody>
          <a:bodyPr/>
          <a:lstStyle>
            <a:lvl1pPr algn="l" defTabSz="6858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824" b="0" kern="1200" cap="none" spc="-75" baseline="0" dirty="0" smtClean="0">
                <a:ln w="3175">
                  <a:noFill/>
                </a:ln>
                <a:solidFill>
                  <a:schemeClr val="tx2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>
              <a:lnSpc>
                <a:spcPts val="5800"/>
              </a:lnSpc>
            </a:pPr>
            <a:r>
              <a:rPr lang="fr-FR" sz="4400" dirty="0">
                <a:solidFill>
                  <a:schemeClr val="bg1"/>
                </a:solidFill>
              </a:rPr>
              <a:t>Programmez! </a:t>
            </a:r>
            <a:r>
              <a:rPr lang="fr-FR" sz="4400" dirty="0" err="1">
                <a:solidFill>
                  <a:schemeClr val="bg1"/>
                </a:solidFill>
              </a:rPr>
              <a:t>DevCon</a:t>
            </a:r>
            <a:r>
              <a:rPr lang="fr-FR" sz="4400" dirty="0">
                <a:solidFill>
                  <a:schemeClr val="bg1"/>
                </a:solidFill>
              </a:rPr>
              <a:t> #2</a:t>
            </a:r>
            <a:br>
              <a:rPr lang="fr-FR" sz="4400" dirty="0">
                <a:solidFill>
                  <a:schemeClr val="bg1"/>
                </a:solidFill>
              </a:rPr>
            </a:br>
            <a:r>
              <a:rPr lang="fr-FR" sz="3200" dirty="0">
                <a:solidFill>
                  <a:schemeClr val="bg1"/>
                </a:solidFill>
              </a:rPr>
              <a:t>15-dec-2016</a:t>
            </a:r>
            <a:endParaRPr lang="fr-FR" sz="4400" dirty="0">
              <a:solidFill>
                <a:schemeClr val="bg1"/>
              </a:solidFill>
            </a:endParaRPr>
          </a:p>
          <a:p>
            <a:pPr>
              <a:lnSpc>
                <a:spcPts val="5800"/>
              </a:lnSpc>
            </a:pPr>
            <a:r>
              <a:rPr lang="fr-FR" sz="4400" dirty="0" err="1">
                <a:solidFill>
                  <a:schemeClr val="bg1"/>
                </a:solidFill>
              </a:rPr>
              <a:t>Accenture</a:t>
            </a:r>
            <a:r>
              <a:rPr lang="fr-FR" sz="4400" dirty="0">
                <a:solidFill>
                  <a:schemeClr val="bg1"/>
                </a:solidFill>
              </a:rPr>
              <a:t> </a:t>
            </a:r>
            <a:r>
              <a:rPr lang="fr-FR" sz="4400" dirty="0" err="1">
                <a:solidFill>
                  <a:schemeClr val="bg1"/>
                </a:solidFill>
              </a:rPr>
              <a:t>DevOps</a:t>
            </a:r>
            <a:r>
              <a:rPr lang="fr-FR" sz="4400" dirty="0">
                <a:solidFill>
                  <a:schemeClr val="bg1"/>
                </a:solidFill>
              </a:rPr>
              <a:t> Platform dans Microsoft Azure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610804" y="5299995"/>
            <a:ext cx="9827153" cy="1724755"/>
            <a:chOff x="4402138" y="4330700"/>
            <a:chExt cx="4757738" cy="835026"/>
          </a:xfrm>
        </p:grpSpPr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4402138" y="4602163"/>
              <a:ext cx="2403475" cy="563563"/>
            </a:xfrm>
            <a:custGeom>
              <a:avLst/>
              <a:gdLst>
                <a:gd name="T0" fmla="*/ 1368 w 2213"/>
                <a:gd name="T1" fmla="*/ 82 h 519"/>
                <a:gd name="T2" fmla="*/ 0 w 2213"/>
                <a:gd name="T3" fmla="*/ 519 h 519"/>
                <a:gd name="T4" fmla="*/ 784 w 2213"/>
                <a:gd name="T5" fmla="*/ 519 h 519"/>
                <a:gd name="T6" fmla="*/ 2213 w 2213"/>
                <a:gd name="T7" fmla="*/ 519 h 519"/>
                <a:gd name="T8" fmla="*/ 1368 w 2213"/>
                <a:gd name="T9" fmla="*/ 82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3" h="519">
                  <a:moveTo>
                    <a:pt x="1368" y="82"/>
                  </a:moveTo>
                  <a:cubicBezTo>
                    <a:pt x="886" y="0"/>
                    <a:pt x="373" y="146"/>
                    <a:pt x="0" y="519"/>
                  </a:cubicBezTo>
                  <a:cubicBezTo>
                    <a:pt x="784" y="519"/>
                    <a:pt x="784" y="519"/>
                    <a:pt x="784" y="519"/>
                  </a:cubicBezTo>
                  <a:cubicBezTo>
                    <a:pt x="2213" y="519"/>
                    <a:pt x="2213" y="519"/>
                    <a:pt x="2213" y="519"/>
                  </a:cubicBezTo>
                  <a:cubicBezTo>
                    <a:pt x="1974" y="280"/>
                    <a:pt x="1678" y="134"/>
                    <a:pt x="1368" y="82"/>
                  </a:cubicBezTo>
                  <a:close/>
                </a:path>
              </a:pathLst>
            </a:custGeom>
            <a:solidFill>
              <a:srgbClr val="79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4347" tIns="62174" rIns="124347" bIns="62174" numCol="1" anchor="t" anchorCtr="0" compatLnSpc="1">
              <a:prstTxWarp prst="textNoShape">
                <a:avLst/>
              </a:prstTxWarp>
            </a:bodyPr>
            <a:lstStyle/>
            <a:p>
              <a:endParaRPr lang="fr-FR" sz="3329" dirty="0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5503863" y="4330700"/>
              <a:ext cx="3656013" cy="835025"/>
            </a:xfrm>
            <a:custGeom>
              <a:avLst/>
              <a:gdLst>
                <a:gd name="T0" fmla="*/ 2420 w 3366"/>
                <a:gd name="T1" fmla="*/ 106 h 769"/>
                <a:gd name="T2" fmla="*/ 1231 w 3366"/>
                <a:gd name="T3" fmla="*/ 89 h 769"/>
                <a:gd name="T4" fmla="*/ 0 w 3366"/>
                <a:gd name="T5" fmla="*/ 769 h 769"/>
                <a:gd name="T6" fmla="*/ 3366 w 3366"/>
                <a:gd name="T7" fmla="*/ 769 h 769"/>
                <a:gd name="T8" fmla="*/ 3366 w 3366"/>
                <a:gd name="T9" fmla="*/ 577 h 769"/>
                <a:gd name="T10" fmla="*/ 2420 w 3366"/>
                <a:gd name="T11" fmla="*/ 106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6" h="769">
                  <a:moveTo>
                    <a:pt x="2420" y="106"/>
                  </a:moveTo>
                  <a:cubicBezTo>
                    <a:pt x="2031" y="6"/>
                    <a:pt x="1623" y="0"/>
                    <a:pt x="1231" y="89"/>
                  </a:cubicBezTo>
                  <a:cubicBezTo>
                    <a:pt x="780" y="191"/>
                    <a:pt x="351" y="417"/>
                    <a:pt x="0" y="769"/>
                  </a:cubicBezTo>
                  <a:cubicBezTo>
                    <a:pt x="3366" y="769"/>
                    <a:pt x="3366" y="769"/>
                    <a:pt x="3366" y="769"/>
                  </a:cubicBezTo>
                  <a:cubicBezTo>
                    <a:pt x="3366" y="577"/>
                    <a:pt x="3366" y="577"/>
                    <a:pt x="3366" y="577"/>
                  </a:cubicBezTo>
                  <a:cubicBezTo>
                    <a:pt x="3080" y="349"/>
                    <a:pt x="2757" y="192"/>
                    <a:pt x="2420" y="106"/>
                  </a:cubicBezTo>
                  <a:close/>
                </a:path>
              </a:pathLst>
            </a:custGeom>
            <a:solidFill>
              <a:srgbClr val="7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4347" tIns="62174" rIns="124347" bIns="62174" numCol="1" anchor="t" anchorCtr="0" compatLnSpc="1">
              <a:prstTxWarp prst="textNoShape">
                <a:avLst/>
              </a:prstTxWarp>
            </a:bodyPr>
            <a:lstStyle/>
            <a:p>
              <a:endParaRPr lang="fr-FR" sz="3329" dirty="0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6896100" y="4733925"/>
              <a:ext cx="2005013" cy="431800"/>
            </a:xfrm>
            <a:custGeom>
              <a:avLst/>
              <a:gdLst>
                <a:gd name="T0" fmla="*/ 1443 w 1846"/>
                <a:gd name="T1" fmla="*/ 123 h 398"/>
                <a:gd name="T2" fmla="*/ 1141 w 1846"/>
                <a:gd name="T3" fmla="*/ 33 h 398"/>
                <a:gd name="T4" fmla="*/ 985 w 1846"/>
                <a:gd name="T5" fmla="*/ 17 h 398"/>
                <a:gd name="T6" fmla="*/ 0 w 1846"/>
                <a:gd name="T7" fmla="*/ 398 h 398"/>
                <a:gd name="T8" fmla="*/ 654 w 1846"/>
                <a:gd name="T9" fmla="*/ 398 h 398"/>
                <a:gd name="T10" fmla="*/ 1846 w 1846"/>
                <a:gd name="T11" fmla="*/ 398 h 398"/>
                <a:gd name="T12" fmla="*/ 1443 w 1846"/>
                <a:gd name="T13" fmla="*/ 123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6" h="398">
                  <a:moveTo>
                    <a:pt x="1443" y="123"/>
                  </a:moveTo>
                  <a:cubicBezTo>
                    <a:pt x="1346" y="81"/>
                    <a:pt x="1244" y="51"/>
                    <a:pt x="1141" y="33"/>
                  </a:cubicBezTo>
                  <a:cubicBezTo>
                    <a:pt x="1089" y="25"/>
                    <a:pt x="1037" y="19"/>
                    <a:pt x="985" y="17"/>
                  </a:cubicBezTo>
                  <a:cubicBezTo>
                    <a:pt x="631" y="0"/>
                    <a:pt x="271" y="127"/>
                    <a:pt x="0" y="398"/>
                  </a:cubicBezTo>
                  <a:cubicBezTo>
                    <a:pt x="654" y="398"/>
                    <a:pt x="654" y="398"/>
                    <a:pt x="654" y="398"/>
                  </a:cubicBezTo>
                  <a:cubicBezTo>
                    <a:pt x="1846" y="398"/>
                    <a:pt x="1846" y="398"/>
                    <a:pt x="1846" y="398"/>
                  </a:cubicBezTo>
                  <a:cubicBezTo>
                    <a:pt x="1726" y="278"/>
                    <a:pt x="1589" y="187"/>
                    <a:pt x="1443" y="123"/>
                  </a:cubicBez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4347" tIns="62174" rIns="124347" bIns="62174" numCol="1" anchor="t" anchorCtr="0" compatLnSpc="1">
              <a:prstTxWarp prst="textNoShape">
                <a:avLst/>
              </a:prstTxWarp>
            </a:bodyPr>
            <a:lstStyle/>
            <a:p>
              <a:endParaRPr lang="fr-FR" sz="3329" dirty="0"/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319" y="-357516"/>
            <a:ext cx="7087821" cy="708782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12583" y="352297"/>
            <a:ext cx="1241227" cy="265889"/>
          </a:xfrm>
          <a:prstGeom prst="rect">
            <a:avLst/>
          </a:prstGeom>
        </p:spPr>
      </p:pic>
      <p:sp>
        <p:nvSpPr>
          <p:cNvPr id="13" name="Subtitle 4"/>
          <p:cNvSpPr txBox="1">
            <a:spLocks/>
          </p:cNvSpPr>
          <p:nvPr/>
        </p:nvSpPr>
        <p:spPr>
          <a:xfrm>
            <a:off x="641293" y="4124922"/>
            <a:ext cx="3710656" cy="2589687"/>
          </a:xfrm>
          <a:prstGeom prst="rect">
            <a:avLst/>
          </a:prstGeom>
        </p:spPr>
        <p:txBody>
          <a:bodyPr/>
          <a:lstStyle>
            <a:lvl1pPr marL="252134" marR="0" indent="-252134" algn="l" defTabSz="68584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941" kern="1200" spc="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29562" marR="0" indent="-177428" algn="l" defTabSz="68584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88314" marR="0" indent="-168090" algn="l" defTabSz="68584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471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56403" marR="0" indent="-168090" algn="l" defTabSz="68584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324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24493" marR="0" indent="-168090" algn="l" defTabSz="68584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324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6074" indent="-171462" algn="l" defTabSz="6858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997" indent="-171462" algn="l" defTabSz="6858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920" indent="-171462" algn="l" defTabSz="6858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843" indent="-171462" algn="l" defTabSz="6858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spc="-102" dirty="0">
                <a:ln w="3175">
                  <a:noFill/>
                </a:ln>
                <a:solidFill>
                  <a:schemeClr val="bg1"/>
                </a:solidFill>
                <a:cs typeface="Segoe UI" pitchFamily="34" charset="0"/>
              </a:rPr>
              <a:t>Pascal Sauliere </a:t>
            </a:r>
          </a:p>
          <a:p>
            <a:pPr marL="0" indent="0">
              <a:buNone/>
            </a:pPr>
            <a:r>
              <a:rPr lang="fr-FR" sz="2800" spc="-102" dirty="0">
                <a:ln w="3175">
                  <a:noFill/>
                </a:ln>
                <a:solidFill>
                  <a:schemeClr val="bg1"/>
                </a:solidFill>
                <a:cs typeface="Segoe UI" pitchFamily="34" charset="0"/>
              </a:rPr>
              <a:t>Architecte Infrastructure</a:t>
            </a:r>
          </a:p>
          <a:p>
            <a:pPr marL="0" indent="0">
              <a:buNone/>
            </a:pPr>
            <a:r>
              <a:rPr lang="fr-FR" sz="2800" spc="-102" dirty="0">
                <a:ln w="3175">
                  <a:noFill/>
                </a:ln>
                <a:solidFill>
                  <a:schemeClr val="bg1"/>
                </a:solidFill>
                <a:cs typeface="Segoe UI" pitchFamily="34" charset="0"/>
              </a:rPr>
              <a:t>Microsoft France</a:t>
            </a:r>
          </a:p>
          <a:p>
            <a:pPr marL="0" indent="0">
              <a:buNone/>
            </a:pPr>
            <a:r>
              <a:rPr lang="fr-FR" sz="2800" spc="-102" dirty="0">
                <a:ln w="3175">
                  <a:noFill/>
                </a:ln>
                <a:solidFill>
                  <a:schemeClr val="bg1"/>
                </a:solidFill>
                <a:cs typeface="Segoe UI" pitchFamily="34" charset="0"/>
              </a:rPr>
              <a:t>@</a:t>
            </a:r>
            <a:r>
              <a:rPr lang="fr-FR" sz="2800" spc="-102" dirty="0" err="1">
                <a:ln w="3175">
                  <a:noFill/>
                </a:ln>
                <a:solidFill>
                  <a:schemeClr val="bg1"/>
                </a:solidFill>
                <a:cs typeface="Segoe UI" pitchFamily="34" charset="0"/>
              </a:rPr>
              <a:t>psauliere</a:t>
            </a:r>
            <a:endParaRPr lang="fr-FR" sz="2800" spc="-102" dirty="0">
              <a:ln w="3175">
                <a:noFill/>
              </a:ln>
              <a:solidFill>
                <a:schemeClr val="bg1"/>
              </a:solidFill>
              <a:cs typeface="Segoe UI" pitchFamily="34" charset="0"/>
            </a:endParaRPr>
          </a:p>
        </p:txBody>
      </p:sp>
      <p:sp>
        <p:nvSpPr>
          <p:cNvPr id="14" name="Subtitle 4"/>
          <p:cNvSpPr txBox="1">
            <a:spLocks/>
          </p:cNvSpPr>
          <p:nvPr/>
        </p:nvSpPr>
        <p:spPr>
          <a:xfrm>
            <a:off x="4578444" y="4124921"/>
            <a:ext cx="4706480" cy="2589687"/>
          </a:xfrm>
          <a:prstGeom prst="rect">
            <a:avLst/>
          </a:prstGeom>
        </p:spPr>
        <p:txBody>
          <a:bodyPr/>
          <a:lstStyle>
            <a:lvl1pPr marL="252134" marR="0" indent="-252134" algn="l" defTabSz="68584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941" kern="1200" spc="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29562" marR="0" indent="-177428" algn="l" defTabSz="68584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88314" marR="0" indent="-168090" algn="l" defTabSz="68584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471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56403" marR="0" indent="-168090" algn="l" defTabSz="68584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324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24493" marR="0" indent="-168090" algn="l" defTabSz="68584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324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6074" indent="-171462" algn="l" defTabSz="6858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997" indent="-171462" algn="l" defTabSz="6858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920" indent="-171462" algn="l" defTabSz="6858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843" indent="-171462" algn="l" defTabSz="6858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spc="-102" dirty="0">
                <a:ln w="3175">
                  <a:noFill/>
                </a:ln>
                <a:solidFill>
                  <a:schemeClr val="bg1"/>
                </a:solidFill>
                <a:cs typeface="Segoe UI" pitchFamily="34" charset="0"/>
              </a:rPr>
              <a:t>Sébastien Bro</a:t>
            </a:r>
          </a:p>
          <a:p>
            <a:pPr marL="0" indent="0">
              <a:buNone/>
            </a:pPr>
            <a:r>
              <a:rPr lang="fr-FR" sz="2800" spc="-102" dirty="0">
                <a:ln w="3175">
                  <a:noFill/>
                </a:ln>
                <a:solidFill>
                  <a:schemeClr val="bg1"/>
                </a:solidFill>
                <a:cs typeface="Segoe UI" pitchFamily="34" charset="0"/>
              </a:rPr>
              <a:t>Consultant </a:t>
            </a:r>
            <a:r>
              <a:rPr lang="fr-FR" sz="2800" spc="-102" dirty="0" err="1">
                <a:ln w="3175">
                  <a:noFill/>
                </a:ln>
                <a:solidFill>
                  <a:schemeClr val="bg1"/>
                </a:solidFill>
                <a:cs typeface="Segoe UI" pitchFamily="34" charset="0"/>
              </a:rPr>
              <a:t>DevOps</a:t>
            </a:r>
            <a:endParaRPr lang="fr-FR" sz="2800" spc="-102" dirty="0">
              <a:ln w="3175">
                <a:noFill/>
              </a:ln>
              <a:solidFill>
                <a:schemeClr val="bg1"/>
              </a:solidFill>
              <a:cs typeface="Segoe UI" pitchFamily="34" charset="0"/>
            </a:endParaRPr>
          </a:p>
          <a:p>
            <a:pPr marL="0" indent="0">
              <a:buNone/>
            </a:pPr>
            <a:r>
              <a:rPr lang="fr-FR" sz="2800" spc="-102" dirty="0">
                <a:ln w="3175">
                  <a:noFill/>
                </a:ln>
                <a:solidFill>
                  <a:schemeClr val="bg1"/>
                </a:solidFill>
                <a:cs typeface="Segoe UI" pitchFamily="34" charset="0"/>
              </a:rPr>
              <a:t>Accenture</a:t>
            </a:r>
          </a:p>
          <a:p>
            <a:pPr marL="0" indent="0">
              <a:buNone/>
            </a:pPr>
            <a:r>
              <a:rPr lang="fr-FR" sz="2800" spc="-102" dirty="0">
                <a:ln w="3175">
                  <a:noFill/>
                </a:ln>
                <a:solidFill>
                  <a:schemeClr val="bg1"/>
                </a:solidFill>
                <a:cs typeface="Segoe UI" pitchFamily="34" charset="0"/>
              </a:rPr>
              <a:t>@</a:t>
            </a:r>
            <a:r>
              <a:rPr lang="fr-FR" sz="2800" spc="-102" dirty="0" err="1">
                <a:ln w="3175">
                  <a:noFill/>
                </a:ln>
                <a:solidFill>
                  <a:schemeClr val="bg1"/>
                </a:solidFill>
                <a:cs typeface="Segoe UI" pitchFamily="34" charset="0"/>
              </a:rPr>
              <a:t>sbstnbr</a:t>
            </a:r>
            <a:endParaRPr lang="fr-FR" sz="2800" spc="-102" dirty="0">
              <a:ln w="3175">
                <a:noFill/>
              </a:ln>
              <a:solidFill>
                <a:schemeClr val="bg1"/>
              </a:solidFill>
              <a:cs typeface="Segoe UI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83" y="6242362"/>
            <a:ext cx="3632429" cy="58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56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Options de déploiement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Portail Azure</a:t>
            </a:r>
          </a:p>
          <a:p>
            <a:r>
              <a:rPr lang="fr-FR" dirty="0"/>
              <a:t>PowerShell</a:t>
            </a:r>
          </a:p>
          <a:p>
            <a:r>
              <a:rPr lang="fr-FR" dirty="0"/>
              <a:t>Azure CLI</a:t>
            </a:r>
          </a:p>
          <a:p>
            <a:r>
              <a:rPr lang="fr-FR" dirty="0"/>
              <a:t>Visual Studio</a:t>
            </a:r>
          </a:p>
          <a:p>
            <a:r>
              <a:rPr lang="fr-FR" dirty="0"/>
              <a:t>VSTS release</a:t>
            </a:r>
          </a:p>
          <a:p>
            <a:r>
              <a:rPr lang="fr-FR" dirty="0"/>
              <a:t>Azure Automation</a:t>
            </a:r>
          </a:p>
          <a:p>
            <a:r>
              <a:rPr lang="fr-FR" dirty="0"/>
              <a:t>Azure </a:t>
            </a:r>
            <a:r>
              <a:rPr lang="fr-FR" dirty="0" err="1"/>
              <a:t>DevTest</a:t>
            </a:r>
            <a:r>
              <a:rPr lang="fr-FR" dirty="0"/>
              <a:t> </a:t>
            </a:r>
            <a:r>
              <a:rPr lang="fr-FR" dirty="0" err="1"/>
              <a:t>Labs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7858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Azure </a:t>
            </a:r>
            <a:r>
              <a:rPr lang="fr-FR" dirty="0" err="1"/>
              <a:t>Quickstart</a:t>
            </a:r>
            <a:r>
              <a:rPr lang="fr-FR" dirty="0"/>
              <a:t> </a:t>
            </a:r>
            <a:r>
              <a:rPr lang="fr-FR" dirty="0" err="1"/>
              <a:t>Templates</a:t>
            </a:r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29661" y="1476623"/>
            <a:ext cx="6145777" cy="5517902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</a:pPr>
            <a:r>
              <a:rPr lang="fr-FR" dirty="0"/>
              <a:t>Grand choix d’exemples de modèles pour démarrer :</a:t>
            </a:r>
            <a:br>
              <a:rPr lang="fr-FR" dirty="0"/>
            </a:br>
            <a:r>
              <a:rPr lang="fr-FR" sz="3500" dirty="0">
                <a:hlinkClick r:id="rId3"/>
              </a:rPr>
              <a:t>http://azure.microsoft.com/en-us/documentation/templates/</a:t>
            </a:r>
            <a:br>
              <a:rPr lang="fr-FR" sz="3500" dirty="0"/>
            </a:br>
            <a:r>
              <a:rPr lang="fr-FR" sz="3500" dirty="0">
                <a:hlinkClick r:id="rId4"/>
              </a:rPr>
              <a:t>https://github.com/Azure/azure-quickstart-templates</a:t>
            </a:r>
            <a:endParaRPr lang="fr-FR" dirty="0"/>
          </a:p>
          <a:p>
            <a:pPr>
              <a:spcBef>
                <a:spcPts val="1200"/>
              </a:spcBef>
            </a:pPr>
            <a:r>
              <a:rPr lang="fr-FR" dirty="0"/>
              <a:t>Documentation :</a:t>
            </a:r>
            <a:br>
              <a:rPr lang="fr-FR" dirty="0"/>
            </a:br>
            <a:r>
              <a:rPr lang="fr-FR" sz="3500" dirty="0">
                <a:hlinkClick r:id="rId5"/>
              </a:rPr>
              <a:t>https://azure.microsoft.com/en-us/documentation/templates/</a:t>
            </a:r>
            <a:endParaRPr lang="fr-F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2312" y="1293372"/>
            <a:ext cx="5924163" cy="681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5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Dans le cloud public ou privé</a:t>
            </a:r>
          </a:p>
        </p:txBody>
      </p:sp>
      <p:grpSp>
        <p:nvGrpSpPr>
          <p:cNvPr id="4" name="Group 3"/>
          <p:cNvGrpSpPr/>
          <p:nvPr/>
        </p:nvGrpSpPr>
        <p:grpSpPr>
          <a:xfrm flipH="1">
            <a:off x="9070130" y="1965930"/>
            <a:ext cx="2728261" cy="1816480"/>
            <a:chOff x="7486866" y="-976052"/>
            <a:chExt cx="3310497" cy="220413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8539522" y="-976052"/>
              <a:ext cx="2257841" cy="1484460"/>
            </a:xfrm>
            <a:custGeom>
              <a:avLst/>
              <a:gdLst>
                <a:gd name="T0" fmla="*/ 206 w 245"/>
                <a:gd name="T1" fmla="*/ 71 h 161"/>
                <a:gd name="T2" fmla="*/ 206 w 245"/>
                <a:gd name="T3" fmla="*/ 67 h 161"/>
                <a:gd name="T4" fmla="*/ 139 w 245"/>
                <a:gd name="T5" fmla="*/ 0 h 161"/>
                <a:gd name="T6" fmla="*/ 82 w 245"/>
                <a:gd name="T7" fmla="*/ 30 h 161"/>
                <a:gd name="T8" fmla="*/ 64 w 245"/>
                <a:gd name="T9" fmla="*/ 25 h 161"/>
                <a:gd name="T10" fmla="*/ 42 w 245"/>
                <a:gd name="T11" fmla="*/ 32 h 161"/>
                <a:gd name="T12" fmla="*/ 25 w 245"/>
                <a:gd name="T13" fmla="*/ 63 h 161"/>
                <a:gd name="T14" fmla="*/ 0 w 245"/>
                <a:gd name="T15" fmla="*/ 108 h 161"/>
                <a:gd name="T16" fmla="*/ 48 w 245"/>
                <a:gd name="T17" fmla="*/ 161 h 161"/>
                <a:gd name="T18" fmla="*/ 54 w 245"/>
                <a:gd name="T19" fmla="*/ 161 h 161"/>
                <a:gd name="T20" fmla="*/ 59 w 245"/>
                <a:gd name="T21" fmla="*/ 161 h 161"/>
                <a:gd name="T22" fmla="*/ 169 w 245"/>
                <a:gd name="T23" fmla="*/ 161 h 161"/>
                <a:gd name="T24" fmla="*/ 171 w 245"/>
                <a:gd name="T25" fmla="*/ 161 h 161"/>
                <a:gd name="T26" fmla="*/ 174 w 245"/>
                <a:gd name="T27" fmla="*/ 161 h 161"/>
                <a:gd name="T28" fmla="*/ 182 w 245"/>
                <a:gd name="T29" fmla="*/ 161 h 161"/>
                <a:gd name="T30" fmla="*/ 200 w 245"/>
                <a:gd name="T31" fmla="*/ 161 h 161"/>
                <a:gd name="T32" fmla="*/ 245 w 245"/>
                <a:gd name="T33" fmla="*/ 116 h 161"/>
                <a:gd name="T34" fmla="*/ 206 w 245"/>
                <a:gd name="T35" fmla="*/ 7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5" h="161">
                  <a:moveTo>
                    <a:pt x="206" y="71"/>
                  </a:moveTo>
                  <a:cubicBezTo>
                    <a:pt x="206" y="70"/>
                    <a:pt x="206" y="68"/>
                    <a:pt x="206" y="67"/>
                  </a:cubicBezTo>
                  <a:cubicBezTo>
                    <a:pt x="206" y="30"/>
                    <a:pt x="176" y="0"/>
                    <a:pt x="139" y="0"/>
                  </a:cubicBezTo>
                  <a:cubicBezTo>
                    <a:pt x="115" y="0"/>
                    <a:pt x="95" y="12"/>
                    <a:pt x="82" y="30"/>
                  </a:cubicBezTo>
                  <a:cubicBezTo>
                    <a:pt x="77" y="27"/>
                    <a:pt x="71" y="25"/>
                    <a:pt x="64" y="25"/>
                  </a:cubicBezTo>
                  <a:cubicBezTo>
                    <a:pt x="56" y="25"/>
                    <a:pt x="48" y="28"/>
                    <a:pt x="42" y="32"/>
                  </a:cubicBezTo>
                  <a:cubicBezTo>
                    <a:pt x="32" y="39"/>
                    <a:pt x="25" y="50"/>
                    <a:pt x="25" y="63"/>
                  </a:cubicBezTo>
                  <a:cubicBezTo>
                    <a:pt x="10" y="73"/>
                    <a:pt x="0" y="90"/>
                    <a:pt x="0" y="108"/>
                  </a:cubicBezTo>
                  <a:cubicBezTo>
                    <a:pt x="0" y="135"/>
                    <a:pt x="21" y="158"/>
                    <a:pt x="48" y="161"/>
                  </a:cubicBezTo>
                  <a:cubicBezTo>
                    <a:pt x="50" y="161"/>
                    <a:pt x="52" y="161"/>
                    <a:pt x="54" y="161"/>
                  </a:cubicBezTo>
                  <a:cubicBezTo>
                    <a:pt x="55" y="161"/>
                    <a:pt x="57" y="161"/>
                    <a:pt x="59" y="161"/>
                  </a:cubicBezTo>
                  <a:cubicBezTo>
                    <a:pt x="84" y="161"/>
                    <a:pt x="142" y="161"/>
                    <a:pt x="169" y="161"/>
                  </a:cubicBezTo>
                  <a:cubicBezTo>
                    <a:pt x="170" y="161"/>
                    <a:pt x="171" y="161"/>
                    <a:pt x="171" y="161"/>
                  </a:cubicBezTo>
                  <a:cubicBezTo>
                    <a:pt x="174" y="161"/>
                    <a:pt x="174" y="161"/>
                    <a:pt x="174" y="161"/>
                  </a:cubicBezTo>
                  <a:cubicBezTo>
                    <a:pt x="176" y="161"/>
                    <a:pt x="180" y="161"/>
                    <a:pt x="182" y="161"/>
                  </a:cubicBezTo>
                  <a:cubicBezTo>
                    <a:pt x="200" y="161"/>
                    <a:pt x="200" y="161"/>
                    <a:pt x="200" y="161"/>
                  </a:cubicBezTo>
                  <a:cubicBezTo>
                    <a:pt x="225" y="161"/>
                    <a:pt x="245" y="140"/>
                    <a:pt x="245" y="116"/>
                  </a:cubicBezTo>
                  <a:cubicBezTo>
                    <a:pt x="245" y="93"/>
                    <a:pt x="228" y="74"/>
                    <a:pt x="206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7607169" y="-495912"/>
              <a:ext cx="812049" cy="524181"/>
            </a:xfrm>
            <a:custGeom>
              <a:avLst/>
              <a:gdLst>
                <a:gd name="T0" fmla="*/ 74 w 88"/>
                <a:gd name="T1" fmla="*/ 25 h 57"/>
                <a:gd name="T2" fmla="*/ 74 w 88"/>
                <a:gd name="T3" fmla="*/ 24 h 57"/>
                <a:gd name="T4" fmla="*/ 50 w 88"/>
                <a:gd name="T5" fmla="*/ 0 h 57"/>
                <a:gd name="T6" fmla="*/ 29 w 88"/>
                <a:gd name="T7" fmla="*/ 10 h 57"/>
                <a:gd name="T8" fmla="*/ 23 w 88"/>
                <a:gd name="T9" fmla="*/ 9 h 57"/>
                <a:gd name="T10" fmla="*/ 15 w 88"/>
                <a:gd name="T11" fmla="*/ 11 h 57"/>
                <a:gd name="T12" fmla="*/ 9 w 88"/>
                <a:gd name="T13" fmla="*/ 22 h 57"/>
                <a:gd name="T14" fmla="*/ 0 w 88"/>
                <a:gd name="T15" fmla="*/ 38 h 57"/>
                <a:gd name="T16" fmla="*/ 17 w 88"/>
                <a:gd name="T17" fmla="*/ 57 h 57"/>
                <a:gd name="T18" fmla="*/ 19 w 88"/>
                <a:gd name="T19" fmla="*/ 57 h 57"/>
                <a:gd name="T20" fmla="*/ 21 w 88"/>
                <a:gd name="T21" fmla="*/ 57 h 57"/>
                <a:gd name="T22" fmla="*/ 61 w 88"/>
                <a:gd name="T23" fmla="*/ 57 h 57"/>
                <a:gd name="T24" fmla="*/ 61 w 88"/>
                <a:gd name="T25" fmla="*/ 57 h 57"/>
                <a:gd name="T26" fmla="*/ 62 w 88"/>
                <a:gd name="T27" fmla="*/ 57 h 57"/>
                <a:gd name="T28" fmla="*/ 65 w 88"/>
                <a:gd name="T29" fmla="*/ 57 h 57"/>
                <a:gd name="T30" fmla="*/ 72 w 88"/>
                <a:gd name="T31" fmla="*/ 57 h 57"/>
                <a:gd name="T32" fmla="*/ 88 w 88"/>
                <a:gd name="T33" fmla="*/ 41 h 57"/>
                <a:gd name="T34" fmla="*/ 74 w 88"/>
                <a:gd name="T35" fmla="*/ 2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8" h="57">
                  <a:moveTo>
                    <a:pt x="74" y="25"/>
                  </a:moveTo>
                  <a:cubicBezTo>
                    <a:pt x="74" y="24"/>
                    <a:pt x="74" y="24"/>
                    <a:pt x="74" y="24"/>
                  </a:cubicBezTo>
                  <a:cubicBezTo>
                    <a:pt x="74" y="10"/>
                    <a:pt x="63" y="0"/>
                    <a:pt x="50" y="0"/>
                  </a:cubicBezTo>
                  <a:cubicBezTo>
                    <a:pt x="41" y="0"/>
                    <a:pt x="34" y="4"/>
                    <a:pt x="29" y="10"/>
                  </a:cubicBezTo>
                  <a:cubicBezTo>
                    <a:pt x="28" y="9"/>
                    <a:pt x="25" y="9"/>
                    <a:pt x="23" y="9"/>
                  </a:cubicBezTo>
                  <a:cubicBezTo>
                    <a:pt x="20" y="9"/>
                    <a:pt x="17" y="10"/>
                    <a:pt x="15" y="11"/>
                  </a:cubicBezTo>
                  <a:cubicBezTo>
                    <a:pt x="11" y="13"/>
                    <a:pt x="9" y="18"/>
                    <a:pt x="9" y="22"/>
                  </a:cubicBezTo>
                  <a:cubicBezTo>
                    <a:pt x="4" y="26"/>
                    <a:pt x="0" y="32"/>
                    <a:pt x="0" y="38"/>
                  </a:cubicBezTo>
                  <a:cubicBezTo>
                    <a:pt x="0" y="48"/>
                    <a:pt x="7" y="56"/>
                    <a:pt x="17" y="57"/>
                  </a:cubicBezTo>
                  <a:cubicBezTo>
                    <a:pt x="18" y="57"/>
                    <a:pt x="18" y="57"/>
                    <a:pt x="19" y="57"/>
                  </a:cubicBezTo>
                  <a:cubicBezTo>
                    <a:pt x="20" y="57"/>
                    <a:pt x="20" y="57"/>
                    <a:pt x="21" y="57"/>
                  </a:cubicBezTo>
                  <a:cubicBezTo>
                    <a:pt x="30" y="57"/>
                    <a:pt x="51" y="57"/>
                    <a:pt x="61" y="57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3" y="57"/>
                    <a:pt x="64" y="57"/>
                    <a:pt x="65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81" y="57"/>
                    <a:pt x="88" y="50"/>
                    <a:pt x="88" y="41"/>
                  </a:cubicBezTo>
                  <a:cubicBezTo>
                    <a:pt x="88" y="33"/>
                    <a:pt x="82" y="26"/>
                    <a:pt x="7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7486866" y="407439"/>
              <a:ext cx="1254595" cy="820642"/>
            </a:xfrm>
            <a:custGeom>
              <a:avLst/>
              <a:gdLst>
                <a:gd name="T0" fmla="*/ 114 w 136"/>
                <a:gd name="T1" fmla="*/ 39 h 89"/>
                <a:gd name="T2" fmla="*/ 114 w 136"/>
                <a:gd name="T3" fmla="*/ 37 h 89"/>
                <a:gd name="T4" fmla="*/ 76 w 136"/>
                <a:gd name="T5" fmla="*/ 0 h 89"/>
                <a:gd name="T6" fmla="*/ 45 w 136"/>
                <a:gd name="T7" fmla="*/ 16 h 89"/>
                <a:gd name="T8" fmla="*/ 35 w 136"/>
                <a:gd name="T9" fmla="*/ 14 h 89"/>
                <a:gd name="T10" fmla="*/ 23 w 136"/>
                <a:gd name="T11" fmla="*/ 17 h 89"/>
                <a:gd name="T12" fmla="*/ 13 w 136"/>
                <a:gd name="T13" fmla="*/ 35 h 89"/>
                <a:gd name="T14" fmla="*/ 0 w 136"/>
                <a:gd name="T15" fmla="*/ 60 h 89"/>
                <a:gd name="T16" fmla="*/ 26 w 136"/>
                <a:gd name="T17" fmla="*/ 89 h 89"/>
                <a:gd name="T18" fmla="*/ 29 w 136"/>
                <a:gd name="T19" fmla="*/ 89 h 89"/>
                <a:gd name="T20" fmla="*/ 32 w 136"/>
                <a:gd name="T21" fmla="*/ 89 h 89"/>
                <a:gd name="T22" fmla="*/ 93 w 136"/>
                <a:gd name="T23" fmla="*/ 89 h 89"/>
                <a:gd name="T24" fmla="*/ 95 w 136"/>
                <a:gd name="T25" fmla="*/ 89 h 89"/>
                <a:gd name="T26" fmla="*/ 96 w 136"/>
                <a:gd name="T27" fmla="*/ 89 h 89"/>
                <a:gd name="T28" fmla="*/ 101 w 136"/>
                <a:gd name="T29" fmla="*/ 89 h 89"/>
                <a:gd name="T30" fmla="*/ 110 w 136"/>
                <a:gd name="T31" fmla="*/ 89 h 89"/>
                <a:gd name="T32" fmla="*/ 136 w 136"/>
                <a:gd name="T33" fmla="*/ 64 h 89"/>
                <a:gd name="T34" fmla="*/ 114 w 136"/>
                <a:gd name="T35" fmla="*/ 3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" h="89">
                  <a:moveTo>
                    <a:pt x="114" y="39"/>
                  </a:moveTo>
                  <a:cubicBezTo>
                    <a:pt x="114" y="38"/>
                    <a:pt x="114" y="38"/>
                    <a:pt x="114" y="37"/>
                  </a:cubicBezTo>
                  <a:cubicBezTo>
                    <a:pt x="114" y="16"/>
                    <a:pt x="97" y="0"/>
                    <a:pt x="76" y="0"/>
                  </a:cubicBezTo>
                  <a:cubicBezTo>
                    <a:pt x="63" y="0"/>
                    <a:pt x="52" y="6"/>
                    <a:pt x="45" y="16"/>
                  </a:cubicBezTo>
                  <a:cubicBezTo>
                    <a:pt x="42" y="15"/>
                    <a:pt x="39" y="14"/>
                    <a:pt x="35" y="14"/>
                  </a:cubicBezTo>
                  <a:cubicBezTo>
                    <a:pt x="30" y="14"/>
                    <a:pt x="26" y="15"/>
                    <a:pt x="23" y="17"/>
                  </a:cubicBezTo>
                  <a:cubicBezTo>
                    <a:pt x="17" y="21"/>
                    <a:pt x="13" y="27"/>
                    <a:pt x="13" y="35"/>
                  </a:cubicBezTo>
                  <a:cubicBezTo>
                    <a:pt x="5" y="40"/>
                    <a:pt x="0" y="49"/>
                    <a:pt x="0" y="60"/>
                  </a:cubicBezTo>
                  <a:cubicBezTo>
                    <a:pt x="0" y="75"/>
                    <a:pt x="11" y="87"/>
                    <a:pt x="26" y="89"/>
                  </a:cubicBezTo>
                  <a:cubicBezTo>
                    <a:pt x="27" y="89"/>
                    <a:pt x="28" y="89"/>
                    <a:pt x="29" y="89"/>
                  </a:cubicBezTo>
                  <a:cubicBezTo>
                    <a:pt x="30" y="89"/>
                    <a:pt x="31" y="89"/>
                    <a:pt x="32" y="89"/>
                  </a:cubicBezTo>
                  <a:cubicBezTo>
                    <a:pt x="46" y="89"/>
                    <a:pt x="78" y="89"/>
                    <a:pt x="93" y="89"/>
                  </a:cubicBezTo>
                  <a:cubicBezTo>
                    <a:pt x="94" y="89"/>
                    <a:pt x="94" y="89"/>
                    <a:pt x="95" y="89"/>
                  </a:cubicBezTo>
                  <a:cubicBezTo>
                    <a:pt x="96" y="89"/>
                    <a:pt x="96" y="89"/>
                    <a:pt x="96" y="89"/>
                  </a:cubicBezTo>
                  <a:cubicBezTo>
                    <a:pt x="97" y="89"/>
                    <a:pt x="99" y="89"/>
                    <a:pt x="101" y="89"/>
                  </a:cubicBezTo>
                  <a:cubicBezTo>
                    <a:pt x="110" y="89"/>
                    <a:pt x="110" y="89"/>
                    <a:pt x="110" y="89"/>
                  </a:cubicBezTo>
                  <a:cubicBezTo>
                    <a:pt x="124" y="89"/>
                    <a:pt x="136" y="78"/>
                    <a:pt x="136" y="64"/>
                  </a:cubicBezTo>
                  <a:cubicBezTo>
                    <a:pt x="136" y="51"/>
                    <a:pt x="126" y="41"/>
                    <a:pt x="114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" name="Rectangle 7"/>
          <p:cNvSpPr/>
          <p:nvPr/>
        </p:nvSpPr>
        <p:spPr bwMode="auto">
          <a:xfrm>
            <a:off x="7793608" y="3108739"/>
            <a:ext cx="2869854" cy="1956991"/>
          </a:xfrm>
          <a:prstGeom prst="rect">
            <a:avLst/>
          </a:prstGeom>
          <a:solidFill>
            <a:srgbClr val="68217A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39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7200" y="5335192"/>
            <a:ext cx="11522076" cy="121580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02" tIns="146241" rIns="182802" bIns="14624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1935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4570" y="5182519"/>
            <a:ext cx="455865" cy="634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2828" tIns="146262" rIns="182828" bIns="146262" rtlCol="0" anchor="ctr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280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32384" eaLnBrk="1" fontAlgn="auto" latinLnBrk="0" hangingPunct="1">
              <a:lnSpc>
                <a:spcPct val="90000"/>
              </a:lnSpc>
              <a:spcBef>
                <a:spcPts val="61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188F"/>
                    </a:gs>
                    <a:gs pos="100000">
                      <a:srgbClr val="00188F"/>
                    </a:gs>
                  </a:gsLst>
                  <a:lin ang="5400000" scaled="0"/>
                </a:gradFill>
                <a:effectLst/>
                <a:uLnTx/>
                <a:uFillTx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68339" y="5626816"/>
            <a:ext cx="2520393" cy="627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2828" tIns="146262" rIns="182828" bIns="146262" rtlCol="0" anchor="ctr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280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32384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0078D7"/>
                    </a:gs>
                    <a:gs pos="100000">
                      <a:srgbClr val="0078D7"/>
                    </a:gs>
                  </a:gsLst>
                  <a:lin ang="5400000" scaled="0"/>
                </a:gradFill>
                <a:effectLst/>
                <a:uLnTx/>
                <a:uFillTx/>
              </a:rPr>
              <a:t>Microsoft Azure</a:t>
            </a: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4764945" y="1913086"/>
            <a:ext cx="2906589" cy="3422106"/>
            <a:chOff x="4828757" y="1759921"/>
            <a:chExt cx="2686891" cy="3163444"/>
          </a:xfrm>
        </p:grpSpPr>
        <p:sp>
          <p:nvSpPr>
            <p:cNvPr id="13" name="TextBox 12"/>
            <p:cNvSpPr txBox="1"/>
            <p:nvPr/>
          </p:nvSpPr>
          <p:spPr>
            <a:xfrm>
              <a:off x="4828757" y="1759921"/>
              <a:ext cx="2686891" cy="614470"/>
            </a:xfrm>
            <a:prstGeom prst="rect">
              <a:avLst/>
            </a:prstGeom>
            <a:noFill/>
          </p:spPr>
          <p:txBody>
            <a:bodyPr wrap="none" lIns="182828" tIns="146262" rIns="182828" bIns="146262" rtlCol="0">
              <a:spAutoFit/>
            </a:bodyPr>
            <a:lstStyle/>
            <a:p>
              <a:pPr marL="0" marR="0" lvl="0" indent="0" algn="ctr" defTabSz="9323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all" spc="0" normalizeH="0" baseline="0" noProof="0" dirty="0">
                  <a:ln>
                    <a:noFill/>
                  </a:ln>
                  <a:gradFill>
                    <a:gsLst>
                      <a:gs pos="1250">
                        <a:srgbClr val="0078D7"/>
                      </a:gs>
                      <a:gs pos="100000">
                        <a:srgbClr val="0078D7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App Innovation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5185187" y="2034238"/>
              <a:ext cx="1918610" cy="2889127"/>
              <a:chOff x="5185187" y="2034238"/>
              <a:chExt cx="1918610" cy="2889127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5185187" y="2939486"/>
                <a:ext cx="1910359" cy="964382"/>
              </a:xfrm>
              <a:custGeom>
                <a:avLst/>
                <a:gdLst>
                  <a:gd name="connsiteX0" fmla="*/ 576906 w 3645622"/>
                  <a:gd name="connsiteY0" fmla="*/ 0 h 1898768"/>
                  <a:gd name="connsiteX1" fmla="*/ 3068717 w 3645622"/>
                  <a:gd name="connsiteY1" fmla="*/ 0 h 1898768"/>
                  <a:gd name="connsiteX2" fmla="*/ 3068717 w 3645622"/>
                  <a:gd name="connsiteY2" fmla="*/ 777715 h 1898768"/>
                  <a:gd name="connsiteX3" fmla="*/ 3302284 w 3645622"/>
                  <a:gd name="connsiteY3" fmla="*/ 777715 h 1898768"/>
                  <a:gd name="connsiteX4" fmla="*/ 3302284 w 3645622"/>
                  <a:gd name="connsiteY4" fmla="*/ 606046 h 1898768"/>
                  <a:gd name="connsiteX5" fmla="*/ 3645622 w 3645622"/>
                  <a:gd name="connsiteY5" fmla="*/ 949384 h 1898768"/>
                  <a:gd name="connsiteX6" fmla="*/ 3302284 w 3645622"/>
                  <a:gd name="connsiteY6" fmla="*/ 1292722 h 1898768"/>
                  <a:gd name="connsiteX7" fmla="*/ 3302284 w 3645622"/>
                  <a:gd name="connsiteY7" fmla="*/ 1121053 h 1898768"/>
                  <a:gd name="connsiteX8" fmla="*/ 3068717 w 3645622"/>
                  <a:gd name="connsiteY8" fmla="*/ 1121053 h 1898768"/>
                  <a:gd name="connsiteX9" fmla="*/ 3068717 w 3645622"/>
                  <a:gd name="connsiteY9" fmla="*/ 1898768 h 1898768"/>
                  <a:gd name="connsiteX10" fmla="*/ 576906 w 3645622"/>
                  <a:gd name="connsiteY10" fmla="*/ 1898768 h 1898768"/>
                  <a:gd name="connsiteX11" fmla="*/ 576906 w 3645622"/>
                  <a:gd name="connsiteY11" fmla="*/ 1121053 h 1898768"/>
                  <a:gd name="connsiteX12" fmla="*/ 343338 w 3645622"/>
                  <a:gd name="connsiteY12" fmla="*/ 1121053 h 1898768"/>
                  <a:gd name="connsiteX13" fmla="*/ 343338 w 3645622"/>
                  <a:gd name="connsiteY13" fmla="*/ 1292722 h 1898768"/>
                  <a:gd name="connsiteX14" fmla="*/ 0 w 3645622"/>
                  <a:gd name="connsiteY14" fmla="*/ 949384 h 1898768"/>
                  <a:gd name="connsiteX15" fmla="*/ 343338 w 3645622"/>
                  <a:gd name="connsiteY15" fmla="*/ 606046 h 1898768"/>
                  <a:gd name="connsiteX16" fmla="*/ 343338 w 3645622"/>
                  <a:gd name="connsiteY16" fmla="*/ 777715 h 1898768"/>
                  <a:gd name="connsiteX17" fmla="*/ 576906 w 3645622"/>
                  <a:gd name="connsiteY17" fmla="*/ 777715 h 1898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45622" h="1898768">
                    <a:moveTo>
                      <a:pt x="576906" y="0"/>
                    </a:moveTo>
                    <a:lnTo>
                      <a:pt x="3068717" y="0"/>
                    </a:lnTo>
                    <a:lnTo>
                      <a:pt x="3068717" y="777715"/>
                    </a:lnTo>
                    <a:lnTo>
                      <a:pt x="3302284" y="777715"/>
                    </a:lnTo>
                    <a:lnTo>
                      <a:pt x="3302284" y="606046"/>
                    </a:lnTo>
                    <a:lnTo>
                      <a:pt x="3645622" y="949384"/>
                    </a:lnTo>
                    <a:lnTo>
                      <a:pt x="3302284" y="1292722"/>
                    </a:lnTo>
                    <a:lnTo>
                      <a:pt x="3302284" y="1121053"/>
                    </a:lnTo>
                    <a:lnTo>
                      <a:pt x="3068717" y="1121053"/>
                    </a:lnTo>
                    <a:lnTo>
                      <a:pt x="3068717" y="1898768"/>
                    </a:lnTo>
                    <a:lnTo>
                      <a:pt x="576906" y="1898768"/>
                    </a:lnTo>
                    <a:lnTo>
                      <a:pt x="576906" y="1121053"/>
                    </a:lnTo>
                    <a:lnTo>
                      <a:pt x="343338" y="1121053"/>
                    </a:lnTo>
                    <a:lnTo>
                      <a:pt x="343338" y="1292722"/>
                    </a:lnTo>
                    <a:lnTo>
                      <a:pt x="0" y="949384"/>
                    </a:lnTo>
                    <a:lnTo>
                      <a:pt x="343338" y="606046"/>
                    </a:lnTo>
                    <a:lnTo>
                      <a:pt x="343338" y="777715"/>
                    </a:lnTo>
                    <a:lnTo>
                      <a:pt x="576906" y="777715"/>
                    </a:lnTo>
                    <a:close/>
                  </a:path>
                </a:pathLst>
              </a:custGeom>
              <a:noFill/>
            </p:spPr>
            <p:txBody>
              <a:bodyPr wrap="none" lIns="182802" tIns="146241" rIns="182802" bIns="146241" rtlCol="0" anchor="ctr">
                <a:spAutoFit/>
              </a:bodyPr>
              <a:lstStyle/>
              <a:p>
                <a:pPr marL="0" marR="0" lvl="0" indent="0" algn="ctr" defTabSz="932205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1250">
                          <a:srgbClr val="505050"/>
                        </a:gs>
                        <a:gs pos="100000">
                          <a:srgbClr val="50505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cs typeface="Segoe UI Semibold" panose="020B0702040204020203" pitchFamily="34" charset="0"/>
                  </a:rPr>
                  <a:t>Hybrid</a:t>
                </a:r>
              </a:p>
              <a:p>
                <a:pPr marL="0" marR="0" lvl="0" indent="0" algn="ctr" defTabSz="932205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1250">
                          <a:srgbClr val="505050"/>
                        </a:gs>
                        <a:gs pos="100000">
                          <a:srgbClr val="50505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cs typeface="Segoe UI Semibold" panose="020B0702040204020203" pitchFamily="34" charset="0"/>
                  </a:rPr>
                  <a:t>Hyper-scale</a:t>
                </a:r>
              </a:p>
              <a:p>
                <a:pPr marL="0" marR="0" lvl="0" indent="0" algn="ctr" defTabSz="932205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1250">
                          <a:srgbClr val="505050"/>
                        </a:gs>
                        <a:gs pos="100000">
                          <a:srgbClr val="50505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cs typeface="Segoe UI Semibold" panose="020B0702040204020203" pitchFamily="34" charset="0"/>
                  </a:rPr>
                  <a:t>Enterprise-grade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125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6" name="Freeform 15"/>
              <p:cNvSpPr/>
              <p:nvPr/>
            </p:nvSpPr>
            <p:spPr bwMode="auto">
              <a:xfrm rot="8100000">
                <a:off x="5240603" y="2034238"/>
                <a:ext cx="1863194" cy="1863193"/>
              </a:xfrm>
              <a:custGeom>
                <a:avLst/>
                <a:gdLst>
                  <a:gd name="connsiteX0" fmla="*/ 686584 w 2313259"/>
                  <a:gd name="connsiteY0" fmla="*/ 1626304 h 2313259"/>
                  <a:gd name="connsiteX1" fmla="*/ 134698 w 2313259"/>
                  <a:gd name="connsiteY1" fmla="*/ 456262 h 2313259"/>
                  <a:gd name="connsiteX2" fmla="*/ 127395 w 2313259"/>
                  <a:gd name="connsiteY2" fmla="*/ 303308 h 2313259"/>
                  <a:gd name="connsiteX3" fmla="*/ 0 w 2313259"/>
                  <a:gd name="connsiteY3" fmla="*/ 303308 h 2313259"/>
                  <a:gd name="connsiteX4" fmla="*/ 227788 w 2313259"/>
                  <a:gd name="connsiteY4" fmla="*/ 0 h 2313259"/>
                  <a:gd name="connsiteX5" fmla="*/ 455575 w 2313259"/>
                  <a:gd name="connsiteY5" fmla="*/ 303308 h 2313259"/>
                  <a:gd name="connsiteX6" fmla="*/ 346480 w 2313259"/>
                  <a:gd name="connsiteY6" fmla="*/ 303308 h 2313259"/>
                  <a:gd name="connsiteX7" fmla="*/ 347164 w 2313259"/>
                  <a:gd name="connsiteY7" fmla="*/ 303991 h 2313259"/>
                  <a:gd name="connsiteX8" fmla="*/ 353429 w 2313259"/>
                  <a:gd name="connsiteY8" fmla="*/ 435199 h 2313259"/>
                  <a:gd name="connsiteX9" fmla="*/ 841961 w 2313259"/>
                  <a:gd name="connsiteY9" fmla="*/ 1470926 h 2313259"/>
                  <a:gd name="connsiteX10" fmla="*/ 1877688 w 2313259"/>
                  <a:gd name="connsiteY10" fmla="*/ 1959458 h 2313259"/>
                  <a:gd name="connsiteX11" fmla="*/ 2008896 w 2313259"/>
                  <a:gd name="connsiteY11" fmla="*/ 1965723 h 2313259"/>
                  <a:gd name="connsiteX12" fmla="*/ 2009951 w 2313259"/>
                  <a:gd name="connsiteY12" fmla="*/ 1966779 h 2313259"/>
                  <a:gd name="connsiteX13" fmla="*/ 2009951 w 2313259"/>
                  <a:gd name="connsiteY13" fmla="*/ 1857684 h 2313259"/>
                  <a:gd name="connsiteX14" fmla="*/ 2313259 w 2313259"/>
                  <a:gd name="connsiteY14" fmla="*/ 2085471 h 2313259"/>
                  <a:gd name="connsiteX15" fmla="*/ 2009951 w 2313259"/>
                  <a:gd name="connsiteY15" fmla="*/ 2313259 h 2313259"/>
                  <a:gd name="connsiteX16" fmla="*/ 2009951 w 2313259"/>
                  <a:gd name="connsiteY16" fmla="*/ 2185510 h 2313259"/>
                  <a:gd name="connsiteX17" fmla="*/ 1856625 w 2313259"/>
                  <a:gd name="connsiteY17" fmla="*/ 2178189 h 2313259"/>
                  <a:gd name="connsiteX18" fmla="*/ 686584 w 2313259"/>
                  <a:gd name="connsiteY18" fmla="*/ 1626304 h 2313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13259" h="2313259">
                    <a:moveTo>
                      <a:pt x="686584" y="1626304"/>
                    </a:moveTo>
                    <a:cubicBezTo>
                      <a:pt x="359540" y="1299260"/>
                      <a:pt x="175578" y="883317"/>
                      <a:pt x="134698" y="456262"/>
                    </a:cubicBezTo>
                    <a:lnTo>
                      <a:pt x="127395" y="303308"/>
                    </a:lnTo>
                    <a:lnTo>
                      <a:pt x="0" y="303308"/>
                    </a:lnTo>
                    <a:lnTo>
                      <a:pt x="227788" y="0"/>
                    </a:lnTo>
                    <a:lnTo>
                      <a:pt x="455575" y="303308"/>
                    </a:lnTo>
                    <a:lnTo>
                      <a:pt x="346480" y="303308"/>
                    </a:lnTo>
                    <a:lnTo>
                      <a:pt x="347164" y="303991"/>
                    </a:lnTo>
                    <a:lnTo>
                      <a:pt x="353429" y="435199"/>
                    </a:lnTo>
                    <a:cubicBezTo>
                      <a:pt x="389616" y="813231"/>
                      <a:pt x="552460" y="1181425"/>
                      <a:pt x="841961" y="1470926"/>
                    </a:cubicBezTo>
                    <a:cubicBezTo>
                      <a:pt x="1131462" y="1760427"/>
                      <a:pt x="1499656" y="1923270"/>
                      <a:pt x="1877688" y="1959458"/>
                    </a:cubicBezTo>
                    <a:lnTo>
                      <a:pt x="2008896" y="1965723"/>
                    </a:lnTo>
                    <a:lnTo>
                      <a:pt x="2009951" y="1966779"/>
                    </a:lnTo>
                    <a:lnTo>
                      <a:pt x="2009951" y="1857684"/>
                    </a:lnTo>
                    <a:lnTo>
                      <a:pt x="2313259" y="2085471"/>
                    </a:lnTo>
                    <a:lnTo>
                      <a:pt x="2009951" y="2313259"/>
                    </a:lnTo>
                    <a:lnTo>
                      <a:pt x="2009951" y="2185510"/>
                    </a:lnTo>
                    <a:lnTo>
                      <a:pt x="1856625" y="2178189"/>
                    </a:lnTo>
                    <a:cubicBezTo>
                      <a:pt x="1429570" y="2137309"/>
                      <a:pt x="1013627" y="1953347"/>
                      <a:pt x="686584" y="1626304"/>
                    </a:cubicBezTo>
                    <a:close/>
                  </a:path>
                </a:pathLst>
              </a:custGeom>
              <a:solidFill>
                <a:schemeClr val="tx1"/>
              </a:solidFill>
              <a:ln w="635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82802" tIns="146241" rIns="182802" bIns="14624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1935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 bwMode="auto">
              <a:xfrm rot="18918717">
                <a:off x="5240603" y="3060172"/>
                <a:ext cx="1863194" cy="1863193"/>
              </a:xfrm>
              <a:custGeom>
                <a:avLst/>
                <a:gdLst>
                  <a:gd name="connsiteX0" fmla="*/ 686584 w 2313259"/>
                  <a:gd name="connsiteY0" fmla="*/ 1626304 h 2313259"/>
                  <a:gd name="connsiteX1" fmla="*/ 134698 w 2313259"/>
                  <a:gd name="connsiteY1" fmla="*/ 456262 h 2313259"/>
                  <a:gd name="connsiteX2" fmla="*/ 127395 w 2313259"/>
                  <a:gd name="connsiteY2" fmla="*/ 303308 h 2313259"/>
                  <a:gd name="connsiteX3" fmla="*/ 0 w 2313259"/>
                  <a:gd name="connsiteY3" fmla="*/ 303308 h 2313259"/>
                  <a:gd name="connsiteX4" fmla="*/ 227788 w 2313259"/>
                  <a:gd name="connsiteY4" fmla="*/ 0 h 2313259"/>
                  <a:gd name="connsiteX5" fmla="*/ 455575 w 2313259"/>
                  <a:gd name="connsiteY5" fmla="*/ 303308 h 2313259"/>
                  <a:gd name="connsiteX6" fmla="*/ 346480 w 2313259"/>
                  <a:gd name="connsiteY6" fmla="*/ 303308 h 2313259"/>
                  <a:gd name="connsiteX7" fmla="*/ 347164 w 2313259"/>
                  <a:gd name="connsiteY7" fmla="*/ 303991 h 2313259"/>
                  <a:gd name="connsiteX8" fmla="*/ 353429 w 2313259"/>
                  <a:gd name="connsiteY8" fmla="*/ 435199 h 2313259"/>
                  <a:gd name="connsiteX9" fmla="*/ 841961 w 2313259"/>
                  <a:gd name="connsiteY9" fmla="*/ 1470926 h 2313259"/>
                  <a:gd name="connsiteX10" fmla="*/ 1877688 w 2313259"/>
                  <a:gd name="connsiteY10" fmla="*/ 1959458 h 2313259"/>
                  <a:gd name="connsiteX11" fmla="*/ 2008896 w 2313259"/>
                  <a:gd name="connsiteY11" fmla="*/ 1965723 h 2313259"/>
                  <a:gd name="connsiteX12" fmla="*/ 2009951 w 2313259"/>
                  <a:gd name="connsiteY12" fmla="*/ 1966779 h 2313259"/>
                  <a:gd name="connsiteX13" fmla="*/ 2009951 w 2313259"/>
                  <a:gd name="connsiteY13" fmla="*/ 1857684 h 2313259"/>
                  <a:gd name="connsiteX14" fmla="*/ 2313259 w 2313259"/>
                  <a:gd name="connsiteY14" fmla="*/ 2085471 h 2313259"/>
                  <a:gd name="connsiteX15" fmla="*/ 2009951 w 2313259"/>
                  <a:gd name="connsiteY15" fmla="*/ 2313259 h 2313259"/>
                  <a:gd name="connsiteX16" fmla="*/ 2009951 w 2313259"/>
                  <a:gd name="connsiteY16" fmla="*/ 2185510 h 2313259"/>
                  <a:gd name="connsiteX17" fmla="*/ 1856625 w 2313259"/>
                  <a:gd name="connsiteY17" fmla="*/ 2178189 h 2313259"/>
                  <a:gd name="connsiteX18" fmla="*/ 686584 w 2313259"/>
                  <a:gd name="connsiteY18" fmla="*/ 1626304 h 2313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13259" h="2313259">
                    <a:moveTo>
                      <a:pt x="686584" y="1626304"/>
                    </a:moveTo>
                    <a:cubicBezTo>
                      <a:pt x="359540" y="1299260"/>
                      <a:pt x="175578" y="883317"/>
                      <a:pt x="134698" y="456262"/>
                    </a:cubicBezTo>
                    <a:lnTo>
                      <a:pt x="127395" y="303308"/>
                    </a:lnTo>
                    <a:lnTo>
                      <a:pt x="0" y="303308"/>
                    </a:lnTo>
                    <a:lnTo>
                      <a:pt x="227788" y="0"/>
                    </a:lnTo>
                    <a:lnTo>
                      <a:pt x="455575" y="303308"/>
                    </a:lnTo>
                    <a:lnTo>
                      <a:pt x="346480" y="303308"/>
                    </a:lnTo>
                    <a:lnTo>
                      <a:pt x="347164" y="303991"/>
                    </a:lnTo>
                    <a:lnTo>
                      <a:pt x="353429" y="435199"/>
                    </a:lnTo>
                    <a:cubicBezTo>
                      <a:pt x="389616" y="813231"/>
                      <a:pt x="552460" y="1181425"/>
                      <a:pt x="841961" y="1470926"/>
                    </a:cubicBezTo>
                    <a:cubicBezTo>
                      <a:pt x="1131462" y="1760427"/>
                      <a:pt x="1499656" y="1923270"/>
                      <a:pt x="1877688" y="1959458"/>
                    </a:cubicBezTo>
                    <a:lnTo>
                      <a:pt x="2008896" y="1965723"/>
                    </a:lnTo>
                    <a:lnTo>
                      <a:pt x="2009951" y="1966779"/>
                    </a:lnTo>
                    <a:lnTo>
                      <a:pt x="2009951" y="1857684"/>
                    </a:lnTo>
                    <a:lnTo>
                      <a:pt x="2313259" y="2085471"/>
                    </a:lnTo>
                    <a:lnTo>
                      <a:pt x="2009951" y="2313259"/>
                    </a:lnTo>
                    <a:lnTo>
                      <a:pt x="2009951" y="2185510"/>
                    </a:lnTo>
                    <a:lnTo>
                      <a:pt x="1856625" y="2178189"/>
                    </a:lnTo>
                    <a:cubicBezTo>
                      <a:pt x="1429570" y="2137309"/>
                      <a:pt x="1013627" y="1953347"/>
                      <a:pt x="686584" y="1626304"/>
                    </a:cubicBezTo>
                    <a:close/>
                  </a:path>
                </a:pathLst>
              </a:custGeom>
              <a:solidFill>
                <a:schemeClr val="tx1"/>
              </a:solidFill>
              <a:ln w="635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82802" tIns="146241" rIns="182802" bIns="14624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1935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ea typeface="Segoe UI" pitchFamily="34" charset="0"/>
                  <a:cs typeface="Segoe UI" pitchFamily="34" charset="0"/>
                </a:endParaRPr>
              </a:p>
            </p:txBody>
          </p:sp>
        </p:grpSp>
      </p:grpSp>
      <p:sp>
        <p:nvSpPr>
          <p:cNvPr id="18" name="Rectangle 17"/>
          <p:cNvSpPr/>
          <p:nvPr/>
        </p:nvSpPr>
        <p:spPr bwMode="auto">
          <a:xfrm>
            <a:off x="274638" y="5260009"/>
            <a:ext cx="11887200" cy="106427"/>
          </a:xfrm>
          <a:prstGeom prst="rect">
            <a:avLst/>
          </a:prstGeom>
          <a:solidFill>
            <a:srgbClr val="777777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02" tIns="146241" rIns="182802" bIns="14624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1935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48616" y="5504556"/>
            <a:ext cx="3315162" cy="877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2828" tIns="146262" rIns="182828" bIns="146262" rtlCol="0" anchor="ctr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280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32384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0078D7"/>
                    </a:gs>
                    <a:gs pos="100000">
                      <a:srgbClr val="0078D7"/>
                    </a:gs>
                  </a:gsLst>
                  <a:lin ang="5400000" scaled="0"/>
                </a:gradFill>
                <a:effectLst/>
                <a:uLnTx/>
                <a:uFillTx/>
              </a:rPr>
              <a:t>Microsoft Azure Stack</a:t>
            </a:r>
          </a:p>
          <a:p>
            <a:pPr marL="0" marR="0" lvl="0" indent="0" algn="ctr" defTabSz="932384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</a:rPr>
              <a:t>Datacenter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gradFill>
                <a:gsLst>
                  <a:gs pos="1250">
                    <a:srgbClr val="505050"/>
                  </a:gs>
                  <a:gs pos="100000">
                    <a:srgbClr val="505050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20" name="Freeform 5"/>
          <p:cNvSpPr>
            <a:spLocks/>
          </p:cNvSpPr>
          <p:nvPr/>
        </p:nvSpPr>
        <p:spPr bwMode="auto">
          <a:xfrm>
            <a:off x="374858" y="3232965"/>
            <a:ext cx="2370950" cy="2027044"/>
          </a:xfrm>
          <a:custGeom>
            <a:avLst/>
            <a:gdLst>
              <a:gd name="T0" fmla="*/ 773 w 1927"/>
              <a:gd name="T1" fmla="*/ 202 h 1927"/>
              <a:gd name="T2" fmla="*/ 773 w 1927"/>
              <a:gd name="T3" fmla="*/ 0 h 1927"/>
              <a:gd name="T4" fmla="*/ 275 w 1927"/>
              <a:gd name="T5" fmla="*/ 0 h 1927"/>
              <a:gd name="T6" fmla="*/ 275 w 1927"/>
              <a:gd name="T7" fmla="*/ 202 h 1927"/>
              <a:gd name="T8" fmla="*/ 0 w 1927"/>
              <a:gd name="T9" fmla="*/ 202 h 1927"/>
              <a:gd name="T10" fmla="*/ 0 w 1927"/>
              <a:gd name="T11" fmla="*/ 254 h 1927"/>
              <a:gd name="T12" fmla="*/ 64 w 1927"/>
              <a:gd name="T13" fmla="*/ 254 h 1927"/>
              <a:gd name="T14" fmla="*/ 64 w 1927"/>
              <a:gd name="T15" fmla="*/ 1927 h 1927"/>
              <a:gd name="T16" fmla="*/ 1863 w 1927"/>
              <a:gd name="T17" fmla="*/ 1927 h 1927"/>
              <a:gd name="T18" fmla="*/ 1863 w 1927"/>
              <a:gd name="T19" fmla="*/ 254 h 1927"/>
              <a:gd name="T20" fmla="*/ 1927 w 1927"/>
              <a:gd name="T21" fmla="*/ 254 h 1927"/>
              <a:gd name="T22" fmla="*/ 1927 w 1927"/>
              <a:gd name="T23" fmla="*/ 202 h 1927"/>
              <a:gd name="T24" fmla="*/ 773 w 1927"/>
              <a:gd name="T25" fmla="*/ 202 h 19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27" h="1927">
                <a:moveTo>
                  <a:pt x="773" y="202"/>
                </a:moveTo>
                <a:lnTo>
                  <a:pt x="773" y="0"/>
                </a:lnTo>
                <a:lnTo>
                  <a:pt x="275" y="0"/>
                </a:lnTo>
                <a:lnTo>
                  <a:pt x="275" y="202"/>
                </a:lnTo>
                <a:lnTo>
                  <a:pt x="0" y="202"/>
                </a:lnTo>
                <a:lnTo>
                  <a:pt x="0" y="254"/>
                </a:lnTo>
                <a:lnTo>
                  <a:pt x="64" y="254"/>
                </a:lnTo>
                <a:lnTo>
                  <a:pt x="64" y="1927"/>
                </a:lnTo>
                <a:lnTo>
                  <a:pt x="1863" y="1927"/>
                </a:lnTo>
                <a:lnTo>
                  <a:pt x="1863" y="254"/>
                </a:lnTo>
                <a:lnTo>
                  <a:pt x="1927" y="254"/>
                </a:lnTo>
                <a:lnTo>
                  <a:pt x="1927" y="202"/>
                </a:lnTo>
                <a:lnTo>
                  <a:pt x="773" y="202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1526655" y="2665105"/>
            <a:ext cx="3116210" cy="875020"/>
          </a:xfrm>
          <a:prstGeom prst="rect">
            <a:avLst/>
          </a:prstGeom>
          <a:solidFill>
            <a:srgbClr val="6821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</a:endParaRP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1526655" y="3540124"/>
            <a:ext cx="3116210" cy="1719885"/>
          </a:xfrm>
          <a:prstGeom prst="rect">
            <a:avLst/>
          </a:prstGeom>
          <a:solidFill>
            <a:srgbClr val="6821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</a:endParaRPr>
          </a:p>
        </p:txBody>
      </p:sp>
      <p:sp>
        <p:nvSpPr>
          <p:cNvPr id="23" name="Rectangle 38"/>
          <p:cNvSpPr>
            <a:spLocks noChangeArrowheads="1"/>
          </p:cNvSpPr>
          <p:nvPr/>
        </p:nvSpPr>
        <p:spPr bwMode="auto">
          <a:xfrm>
            <a:off x="1116941" y="4989667"/>
            <a:ext cx="71530" cy="270342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</a:endParaRPr>
          </a:p>
        </p:txBody>
      </p:sp>
      <p:sp>
        <p:nvSpPr>
          <p:cNvPr id="24" name="Oval 40"/>
          <p:cNvSpPr>
            <a:spLocks noChangeArrowheads="1"/>
          </p:cNvSpPr>
          <p:nvPr/>
        </p:nvSpPr>
        <p:spPr bwMode="auto">
          <a:xfrm>
            <a:off x="1021014" y="4569952"/>
            <a:ext cx="261927" cy="261927"/>
          </a:xfrm>
          <a:prstGeom prst="ellipse">
            <a:avLst/>
          </a:prstGeom>
          <a:solidFill>
            <a:srgbClr val="00B2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</a:endParaRPr>
          </a:p>
        </p:txBody>
      </p:sp>
      <p:sp>
        <p:nvSpPr>
          <p:cNvPr id="25" name="Rectangle 41"/>
          <p:cNvSpPr>
            <a:spLocks noChangeArrowheads="1"/>
          </p:cNvSpPr>
          <p:nvPr/>
        </p:nvSpPr>
        <p:spPr bwMode="auto">
          <a:xfrm>
            <a:off x="678292" y="4989667"/>
            <a:ext cx="72582" cy="270342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</a:endParaRPr>
          </a:p>
        </p:txBody>
      </p:sp>
      <p:sp>
        <p:nvSpPr>
          <p:cNvPr id="26" name="Oval 42"/>
          <p:cNvSpPr>
            <a:spLocks noChangeArrowheads="1"/>
          </p:cNvSpPr>
          <p:nvPr/>
        </p:nvSpPr>
        <p:spPr bwMode="auto">
          <a:xfrm>
            <a:off x="534179" y="4755089"/>
            <a:ext cx="356600" cy="356600"/>
          </a:xfrm>
          <a:prstGeom prst="ellipse">
            <a:avLst/>
          </a:prstGeom>
          <a:solidFill>
            <a:srgbClr val="00B2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</a:endParaRPr>
          </a:p>
        </p:txBody>
      </p:sp>
      <p:sp>
        <p:nvSpPr>
          <p:cNvPr id="27" name="Oval 43"/>
          <p:cNvSpPr>
            <a:spLocks noChangeArrowheads="1"/>
          </p:cNvSpPr>
          <p:nvPr/>
        </p:nvSpPr>
        <p:spPr bwMode="auto">
          <a:xfrm>
            <a:off x="579412" y="4569952"/>
            <a:ext cx="261927" cy="261927"/>
          </a:xfrm>
          <a:prstGeom prst="ellipse">
            <a:avLst/>
          </a:prstGeom>
          <a:solidFill>
            <a:srgbClr val="00B2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</a:endParaRP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1347310" y="2612519"/>
            <a:ext cx="3424308" cy="52585"/>
          </a:xfrm>
          <a:prstGeom prst="rect">
            <a:avLst/>
          </a:prstGeom>
          <a:solidFill>
            <a:srgbClr val="9B4F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</a:endParaRPr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1347310" y="3171102"/>
            <a:ext cx="3424308" cy="45719"/>
          </a:xfrm>
          <a:prstGeom prst="rect">
            <a:avLst/>
          </a:prstGeom>
          <a:solidFill>
            <a:srgbClr val="9B4F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1639424" y="2779774"/>
            <a:ext cx="1380744" cy="328965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46304" rIns="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Windows Server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3069634" y="2779774"/>
            <a:ext cx="1439644" cy="328965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Linux</a:t>
            </a:r>
          </a:p>
        </p:txBody>
      </p:sp>
      <p:sp>
        <p:nvSpPr>
          <p:cNvPr id="32" name="Oval 42"/>
          <p:cNvSpPr>
            <a:spLocks noChangeArrowheads="1"/>
          </p:cNvSpPr>
          <p:nvPr/>
        </p:nvSpPr>
        <p:spPr bwMode="auto">
          <a:xfrm>
            <a:off x="973677" y="4709130"/>
            <a:ext cx="356600" cy="356600"/>
          </a:xfrm>
          <a:prstGeom prst="ellipse">
            <a:avLst/>
          </a:prstGeom>
          <a:solidFill>
            <a:srgbClr val="00B2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639424" y="3377089"/>
            <a:ext cx="2869854" cy="78638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46304" rIns="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Portal </a:t>
            </a:r>
          </a:p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IaaS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 |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PaaS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 services 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1639424" y="4210216"/>
            <a:ext cx="2869854" cy="83312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46304" rIns="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Cloud-inspired infrastructure</a:t>
            </a:r>
          </a:p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Powered by Windows Server, Hyper-V, </a:t>
            </a:r>
            <a:br>
              <a:rPr kumimoji="0" lang="en-US" sz="105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</a:b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System Center, and Azure technologies</a:t>
            </a:r>
          </a:p>
        </p:txBody>
      </p:sp>
      <p:sp>
        <p:nvSpPr>
          <p:cNvPr id="35" name="Freeform 9"/>
          <p:cNvSpPr>
            <a:spLocks/>
          </p:cNvSpPr>
          <p:nvPr/>
        </p:nvSpPr>
        <p:spPr bwMode="auto">
          <a:xfrm>
            <a:off x="5617711" y="2645403"/>
            <a:ext cx="1328737" cy="661988"/>
          </a:xfrm>
          <a:custGeom>
            <a:avLst/>
            <a:gdLst>
              <a:gd name="T0" fmla="*/ 819 w 819"/>
              <a:gd name="T1" fmla="*/ 406 h 406"/>
              <a:gd name="T2" fmla="*/ 791 w 819"/>
              <a:gd name="T3" fmla="*/ 56 h 406"/>
              <a:gd name="T4" fmla="*/ 678 w 819"/>
              <a:gd name="T5" fmla="*/ 154 h 406"/>
              <a:gd name="T6" fmla="*/ 678 w 819"/>
              <a:gd name="T7" fmla="*/ 154 h 406"/>
              <a:gd name="T8" fmla="*/ 678 w 819"/>
              <a:gd name="T9" fmla="*/ 140 h 406"/>
              <a:gd name="T10" fmla="*/ 650 w 819"/>
              <a:gd name="T11" fmla="*/ 112 h 406"/>
              <a:gd name="T12" fmla="*/ 339 w 819"/>
              <a:gd name="T13" fmla="*/ 0 h 406"/>
              <a:gd name="T14" fmla="*/ 325 w 819"/>
              <a:gd name="T15" fmla="*/ 0 h 406"/>
              <a:gd name="T16" fmla="*/ 14 w 819"/>
              <a:gd name="T17" fmla="*/ 140 h 406"/>
              <a:gd name="T18" fmla="*/ 0 w 819"/>
              <a:gd name="T19" fmla="*/ 140 h 406"/>
              <a:gd name="T20" fmla="*/ 113 w 819"/>
              <a:gd name="T21" fmla="*/ 238 h 406"/>
              <a:gd name="T22" fmla="*/ 113 w 819"/>
              <a:gd name="T23" fmla="*/ 238 h 406"/>
              <a:gd name="T24" fmla="*/ 325 w 819"/>
              <a:gd name="T25" fmla="*/ 140 h 406"/>
              <a:gd name="T26" fmla="*/ 339 w 819"/>
              <a:gd name="T27" fmla="*/ 140 h 406"/>
              <a:gd name="T28" fmla="*/ 537 w 819"/>
              <a:gd name="T29" fmla="*/ 210 h 406"/>
              <a:gd name="T30" fmla="*/ 579 w 819"/>
              <a:gd name="T31" fmla="*/ 238 h 406"/>
              <a:gd name="T32" fmla="*/ 466 w 819"/>
              <a:gd name="T33" fmla="*/ 336 h 406"/>
              <a:gd name="T34" fmla="*/ 819 w 819"/>
              <a:gd name="T35" fmla="*/ 406 h 406"/>
              <a:gd name="T36" fmla="*/ 819 w 819"/>
              <a:gd name="T37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19" h="406">
                <a:moveTo>
                  <a:pt x="819" y="406"/>
                </a:moveTo>
                <a:cubicBezTo>
                  <a:pt x="791" y="56"/>
                  <a:pt x="791" y="56"/>
                  <a:pt x="791" y="56"/>
                </a:cubicBezTo>
                <a:cubicBezTo>
                  <a:pt x="678" y="154"/>
                  <a:pt x="678" y="154"/>
                  <a:pt x="678" y="154"/>
                </a:cubicBezTo>
                <a:cubicBezTo>
                  <a:pt x="678" y="154"/>
                  <a:pt x="678" y="154"/>
                  <a:pt x="678" y="154"/>
                </a:cubicBezTo>
                <a:cubicBezTo>
                  <a:pt x="678" y="140"/>
                  <a:pt x="678" y="140"/>
                  <a:pt x="678" y="140"/>
                </a:cubicBezTo>
                <a:cubicBezTo>
                  <a:pt x="650" y="112"/>
                  <a:pt x="650" y="112"/>
                  <a:pt x="650" y="112"/>
                </a:cubicBezTo>
                <a:cubicBezTo>
                  <a:pt x="565" y="42"/>
                  <a:pt x="452" y="0"/>
                  <a:pt x="339" y="0"/>
                </a:cubicBezTo>
                <a:cubicBezTo>
                  <a:pt x="339" y="0"/>
                  <a:pt x="339" y="0"/>
                  <a:pt x="325" y="0"/>
                </a:cubicBezTo>
                <a:cubicBezTo>
                  <a:pt x="212" y="0"/>
                  <a:pt x="99" y="56"/>
                  <a:pt x="14" y="140"/>
                </a:cubicBezTo>
                <a:cubicBezTo>
                  <a:pt x="0" y="140"/>
                  <a:pt x="0" y="140"/>
                  <a:pt x="0" y="140"/>
                </a:cubicBezTo>
                <a:cubicBezTo>
                  <a:pt x="113" y="238"/>
                  <a:pt x="113" y="238"/>
                  <a:pt x="113" y="238"/>
                </a:cubicBezTo>
                <a:cubicBezTo>
                  <a:pt x="113" y="238"/>
                  <a:pt x="113" y="238"/>
                  <a:pt x="113" y="238"/>
                </a:cubicBezTo>
                <a:cubicBezTo>
                  <a:pt x="170" y="182"/>
                  <a:pt x="254" y="140"/>
                  <a:pt x="325" y="140"/>
                </a:cubicBezTo>
                <a:cubicBezTo>
                  <a:pt x="339" y="140"/>
                  <a:pt x="339" y="140"/>
                  <a:pt x="339" y="140"/>
                </a:cubicBezTo>
                <a:cubicBezTo>
                  <a:pt x="410" y="140"/>
                  <a:pt x="480" y="168"/>
                  <a:pt x="537" y="210"/>
                </a:cubicBezTo>
                <a:cubicBezTo>
                  <a:pt x="579" y="238"/>
                  <a:pt x="579" y="238"/>
                  <a:pt x="579" y="238"/>
                </a:cubicBezTo>
                <a:cubicBezTo>
                  <a:pt x="466" y="336"/>
                  <a:pt x="466" y="336"/>
                  <a:pt x="466" y="336"/>
                </a:cubicBezTo>
                <a:cubicBezTo>
                  <a:pt x="819" y="406"/>
                  <a:pt x="819" y="406"/>
                  <a:pt x="819" y="406"/>
                </a:cubicBezTo>
                <a:cubicBezTo>
                  <a:pt x="819" y="406"/>
                  <a:pt x="819" y="406"/>
                  <a:pt x="819" y="40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326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6" name="Freeform 9"/>
          <p:cNvSpPr>
            <a:spLocks/>
          </p:cNvSpPr>
          <p:nvPr/>
        </p:nvSpPr>
        <p:spPr bwMode="auto">
          <a:xfrm flipH="1" flipV="1">
            <a:off x="5553076" y="4273849"/>
            <a:ext cx="1328737" cy="661988"/>
          </a:xfrm>
          <a:custGeom>
            <a:avLst/>
            <a:gdLst>
              <a:gd name="T0" fmla="*/ 819 w 819"/>
              <a:gd name="T1" fmla="*/ 406 h 406"/>
              <a:gd name="T2" fmla="*/ 791 w 819"/>
              <a:gd name="T3" fmla="*/ 56 h 406"/>
              <a:gd name="T4" fmla="*/ 678 w 819"/>
              <a:gd name="T5" fmla="*/ 154 h 406"/>
              <a:gd name="T6" fmla="*/ 678 w 819"/>
              <a:gd name="T7" fmla="*/ 154 h 406"/>
              <a:gd name="T8" fmla="*/ 678 w 819"/>
              <a:gd name="T9" fmla="*/ 140 h 406"/>
              <a:gd name="T10" fmla="*/ 650 w 819"/>
              <a:gd name="T11" fmla="*/ 112 h 406"/>
              <a:gd name="T12" fmla="*/ 339 w 819"/>
              <a:gd name="T13" fmla="*/ 0 h 406"/>
              <a:gd name="T14" fmla="*/ 325 w 819"/>
              <a:gd name="T15" fmla="*/ 0 h 406"/>
              <a:gd name="T16" fmla="*/ 14 w 819"/>
              <a:gd name="T17" fmla="*/ 140 h 406"/>
              <a:gd name="T18" fmla="*/ 0 w 819"/>
              <a:gd name="T19" fmla="*/ 140 h 406"/>
              <a:gd name="T20" fmla="*/ 113 w 819"/>
              <a:gd name="T21" fmla="*/ 238 h 406"/>
              <a:gd name="T22" fmla="*/ 113 w 819"/>
              <a:gd name="T23" fmla="*/ 238 h 406"/>
              <a:gd name="T24" fmla="*/ 325 w 819"/>
              <a:gd name="T25" fmla="*/ 140 h 406"/>
              <a:gd name="T26" fmla="*/ 339 w 819"/>
              <a:gd name="T27" fmla="*/ 140 h 406"/>
              <a:gd name="T28" fmla="*/ 537 w 819"/>
              <a:gd name="T29" fmla="*/ 210 h 406"/>
              <a:gd name="T30" fmla="*/ 579 w 819"/>
              <a:gd name="T31" fmla="*/ 238 h 406"/>
              <a:gd name="T32" fmla="*/ 466 w 819"/>
              <a:gd name="T33" fmla="*/ 336 h 406"/>
              <a:gd name="T34" fmla="*/ 819 w 819"/>
              <a:gd name="T35" fmla="*/ 406 h 406"/>
              <a:gd name="T36" fmla="*/ 819 w 819"/>
              <a:gd name="T37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19" h="406">
                <a:moveTo>
                  <a:pt x="819" y="406"/>
                </a:moveTo>
                <a:cubicBezTo>
                  <a:pt x="791" y="56"/>
                  <a:pt x="791" y="56"/>
                  <a:pt x="791" y="56"/>
                </a:cubicBezTo>
                <a:cubicBezTo>
                  <a:pt x="678" y="154"/>
                  <a:pt x="678" y="154"/>
                  <a:pt x="678" y="154"/>
                </a:cubicBezTo>
                <a:cubicBezTo>
                  <a:pt x="678" y="154"/>
                  <a:pt x="678" y="154"/>
                  <a:pt x="678" y="154"/>
                </a:cubicBezTo>
                <a:cubicBezTo>
                  <a:pt x="678" y="140"/>
                  <a:pt x="678" y="140"/>
                  <a:pt x="678" y="140"/>
                </a:cubicBezTo>
                <a:cubicBezTo>
                  <a:pt x="650" y="112"/>
                  <a:pt x="650" y="112"/>
                  <a:pt x="650" y="112"/>
                </a:cubicBezTo>
                <a:cubicBezTo>
                  <a:pt x="565" y="42"/>
                  <a:pt x="452" y="0"/>
                  <a:pt x="339" y="0"/>
                </a:cubicBezTo>
                <a:cubicBezTo>
                  <a:pt x="339" y="0"/>
                  <a:pt x="339" y="0"/>
                  <a:pt x="325" y="0"/>
                </a:cubicBezTo>
                <a:cubicBezTo>
                  <a:pt x="212" y="0"/>
                  <a:pt x="99" y="56"/>
                  <a:pt x="14" y="140"/>
                </a:cubicBezTo>
                <a:cubicBezTo>
                  <a:pt x="0" y="140"/>
                  <a:pt x="0" y="140"/>
                  <a:pt x="0" y="140"/>
                </a:cubicBezTo>
                <a:cubicBezTo>
                  <a:pt x="113" y="238"/>
                  <a:pt x="113" y="238"/>
                  <a:pt x="113" y="238"/>
                </a:cubicBezTo>
                <a:cubicBezTo>
                  <a:pt x="113" y="238"/>
                  <a:pt x="113" y="238"/>
                  <a:pt x="113" y="238"/>
                </a:cubicBezTo>
                <a:cubicBezTo>
                  <a:pt x="170" y="182"/>
                  <a:pt x="254" y="140"/>
                  <a:pt x="325" y="140"/>
                </a:cubicBezTo>
                <a:cubicBezTo>
                  <a:pt x="339" y="140"/>
                  <a:pt x="339" y="140"/>
                  <a:pt x="339" y="140"/>
                </a:cubicBezTo>
                <a:cubicBezTo>
                  <a:pt x="410" y="140"/>
                  <a:pt x="480" y="168"/>
                  <a:pt x="537" y="210"/>
                </a:cubicBezTo>
                <a:cubicBezTo>
                  <a:pt x="579" y="238"/>
                  <a:pt x="579" y="238"/>
                  <a:pt x="579" y="238"/>
                </a:cubicBezTo>
                <a:cubicBezTo>
                  <a:pt x="466" y="336"/>
                  <a:pt x="466" y="336"/>
                  <a:pt x="466" y="336"/>
                </a:cubicBezTo>
                <a:cubicBezTo>
                  <a:pt x="819" y="406"/>
                  <a:pt x="819" y="406"/>
                  <a:pt x="819" y="406"/>
                </a:cubicBezTo>
                <a:cubicBezTo>
                  <a:pt x="819" y="406"/>
                  <a:pt x="819" y="406"/>
                  <a:pt x="819" y="40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326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7793608" y="2733031"/>
            <a:ext cx="1380744" cy="328965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46304" rIns="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Windows Server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9223818" y="2733031"/>
            <a:ext cx="1439644" cy="328965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Linux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7897245" y="3254107"/>
            <a:ext cx="2662580" cy="1666254"/>
            <a:chOff x="8000882" y="3536822"/>
            <a:chExt cx="2662580" cy="1666254"/>
          </a:xfrm>
        </p:grpSpPr>
        <p:sp>
          <p:nvSpPr>
            <p:cNvPr id="40" name="Rectangle 39"/>
            <p:cNvSpPr/>
            <p:nvPr/>
          </p:nvSpPr>
          <p:spPr bwMode="auto">
            <a:xfrm>
              <a:off x="8000882" y="3536822"/>
              <a:ext cx="2662580" cy="78638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6304" rIns="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0"/>
                  </a:gradFill>
                  <a:effectLst/>
                  <a:uLnTx/>
                  <a:uFillTx/>
                  <a:ea typeface="Segoe UI" pitchFamily="34" charset="0"/>
                  <a:cs typeface="Segoe UI" pitchFamily="34" charset="0"/>
                </a:rPr>
                <a:t>Portal </a:t>
              </a:r>
            </a:p>
            <a:p>
              <a:pPr marL="0" marR="0" lvl="0" indent="0" algn="ctr" defTabSz="932472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0"/>
                  </a:gradFill>
                  <a:effectLst/>
                  <a:uLnTx/>
                  <a:uFillTx/>
                  <a:ea typeface="Segoe UI" pitchFamily="34" charset="0"/>
                  <a:cs typeface="Segoe UI" pitchFamily="34" charset="0"/>
                </a:rPr>
                <a:t>IaaS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0"/>
                  </a:gradFill>
                  <a:effectLst/>
                  <a:uLnTx/>
                  <a:uFillTx/>
                  <a:ea typeface="Segoe UI" pitchFamily="34" charset="0"/>
                  <a:cs typeface="Segoe UI" pitchFamily="34" charset="0"/>
                </a:rPr>
                <a:t> | </a:t>
              </a: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0"/>
                  </a:gradFill>
                  <a:effectLst/>
                  <a:uLnTx/>
                  <a:uFillTx/>
                  <a:ea typeface="Segoe UI" pitchFamily="34" charset="0"/>
                  <a:cs typeface="Segoe UI" pitchFamily="34" charset="0"/>
                </a:rPr>
                <a:t>PaaS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0"/>
                  </a:gradFill>
                  <a:effectLst/>
                  <a:uLnTx/>
                  <a:uFillTx/>
                  <a:ea typeface="Segoe UI" pitchFamily="34" charset="0"/>
                  <a:cs typeface="Segoe UI" pitchFamily="34" charset="0"/>
                </a:rPr>
                <a:t> services 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8000882" y="4369949"/>
              <a:ext cx="2662580" cy="833127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6304" rIns="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0"/>
                  </a:gradFill>
                  <a:effectLst/>
                  <a:uLnTx/>
                  <a:uFillTx/>
                  <a:ea typeface="Segoe UI" pitchFamily="34" charset="0"/>
                  <a:cs typeface="Segoe UI" pitchFamily="34" charset="0"/>
                </a:rPr>
                <a:t>Cloud  infrastructure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0482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ADOP</a:t>
            </a:r>
            <a:br>
              <a:rPr lang="fr-FR" dirty="0"/>
            </a:br>
            <a:r>
              <a:rPr lang="fr-FR" sz="7200" dirty="0" err="1"/>
              <a:t>Accenture</a:t>
            </a:r>
            <a:r>
              <a:rPr lang="fr-FR" sz="7200" dirty="0"/>
              <a:t> </a:t>
            </a:r>
            <a:r>
              <a:rPr lang="fr-FR" sz="7200" dirty="0" err="1"/>
              <a:t>DevOps</a:t>
            </a:r>
            <a:r>
              <a:rPr lang="fr-FR" sz="7200" dirty="0"/>
              <a:t> Platform</a:t>
            </a:r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39" y="6146800"/>
            <a:ext cx="3632429" cy="58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896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ADOP?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29661" y="1193800"/>
            <a:ext cx="11375537" cy="5800725"/>
          </a:xfrm>
        </p:spPr>
        <p:txBody>
          <a:bodyPr/>
          <a:lstStyle/>
          <a:p>
            <a:r>
              <a:rPr lang="en-US" sz="3200" dirty="0"/>
              <a:t>Accenture DevOps Platform</a:t>
            </a:r>
          </a:p>
          <a:p>
            <a:r>
              <a:rPr lang="en-US" sz="3200" dirty="0"/>
              <a:t>Collection of pre-configured Open Source development tools to mobilize software development projects in a </a:t>
            </a:r>
            <a:r>
              <a:rPr lang="en-US" sz="3200" b="1" dirty="0"/>
              <a:t>fast</a:t>
            </a:r>
            <a:r>
              <a:rPr lang="en-US" sz="3200" dirty="0"/>
              <a:t>, </a:t>
            </a:r>
            <a:r>
              <a:rPr lang="en-US" sz="3200" b="1" dirty="0"/>
              <a:t>robust</a:t>
            </a:r>
            <a:r>
              <a:rPr lang="en-US" sz="3200" dirty="0"/>
              <a:t> and </a:t>
            </a:r>
            <a:r>
              <a:rPr lang="en-US" sz="3200" b="1" dirty="0"/>
              <a:t>consistent</a:t>
            </a:r>
            <a:r>
              <a:rPr lang="en-US" sz="3200" dirty="0"/>
              <a:t> way</a:t>
            </a:r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2400" dirty="0"/>
          </a:p>
          <a:p>
            <a:endParaRPr lang="en-US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1257904" y="3378200"/>
            <a:ext cx="9676796" cy="3073400"/>
            <a:chOff x="2019904" y="2756879"/>
            <a:chExt cx="9267666" cy="3242699"/>
          </a:xfrm>
        </p:grpSpPr>
        <p:sp>
          <p:nvSpPr>
            <p:cNvPr id="6" name="Rectangle 5"/>
            <p:cNvSpPr/>
            <p:nvPr/>
          </p:nvSpPr>
          <p:spPr>
            <a:xfrm>
              <a:off x="2019904" y="4057239"/>
              <a:ext cx="1872550" cy="991350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defTabSz="124349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>
                  <a:solidFill>
                    <a:srgbClr val="000000"/>
                  </a:solidFill>
                  <a:cs typeface="Arial" charset="0"/>
                </a:rPr>
                <a:t>Cloud-hosted development environment integrated to source code repository via code review server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194609" y="4057239"/>
              <a:ext cx="1872550" cy="991350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defTabSz="124349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>
                  <a:solidFill>
                    <a:srgbClr val="000000"/>
                  </a:solidFill>
                  <a:ea typeface="Agfa Rotis Sans Serif" pitchFamily="2" charset="0"/>
                  <a:cs typeface="Arial" pitchFamily="34" charset="0"/>
                </a:rPr>
                <a:t>Autonomous build and testing of code submissions</a:t>
              </a:r>
              <a:br>
                <a:rPr lang="en-US" sz="1224" dirty="0">
                  <a:solidFill>
                    <a:srgbClr val="000000"/>
                  </a:solidFill>
                  <a:ea typeface="Agfa Rotis Sans Serif" pitchFamily="2" charset="0"/>
                  <a:cs typeface="Arial" pitchFamily="34" charset="0"/>
                </a:rPr>
              </a:br>
              <a:r>
                <a:rPr lang="en-US" sz="1224" b="1" dirty="0">
                  <a:solidFill>
                    <a:srgbClr val="000000"/>
                  </a:solidFill>
                  <a:ea typeface="Agfa Rotis Sans Serif" pitchFamily="2" charset="0"/>
                  <a:cs typeface="Arial" pitchFamily="34" charset="0"/>
                </a:rPr>
                <a:t>Continuous Integration</a:t>
              </a:r>
              <a:endParaRPr lang="en-US" sz="1224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369315" y="4057239"/>
              <a:ext cx="1872550" cy="991350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defTabSz="124349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>
                  <a:solidFill>
                    <a:srgbClr val="000000"/>
                  </a:solidFill>
                  <a:cs typeface="Arial" charset="0"/>
                </a:rPr>
                <a:t>Quality gates enforced using standardized tests against re-usable components and libraries</a:t>
              </a:r>
              <a:r>
                <a:rPr lang="en-US" sz="1224" b="1" dirty="0">
                  <a:solidFill>
                    <a:srgbClr val="000000"/>
                  </a:solidFill>
                  <a:cs typeface="Arial" charset="0"/>
                </a:rPr>
                <a:t> Continuous Delivery</a:t>
              </a:r>
              <a:endParaRPr lang="en-US" sz="1224" dirty="0">
                <a:solidFill>
                  <a:srgbClr val="000000"/>
                </a:solidFill>
                <a:cs typeface="Arial" charset="0"/>
              </a:endParaRPr>
            </a:p>
            <a:p>
              <a:pPr defTabSz="1243493" fontAlgn="base">
                <a:spcBef>
                  <a:spcPct val="0"/>
                </a:spcBef>
                <a:spcAft>
                  <a:spcPct val="0"/>
                </a:spcAft>
              </a:pPr>
              <a:endParaRPr lang="en-US" sz="1224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544022" y="4057239"/>
              <a:ext cx="1872550" cy="991350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defTabSz="124349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>
                  <a:solidFill>
                    <a:srgbClr val="000000"/>
                  </a:solidFill>
                  <a:cs typeface="Arial" charset="0"/>
                </a:rPr>
                <a:t>Managed roll-out of new features via A/B testing</a:t>
              </a:r>
            </a:p>
            <a:p>
              <a:pPr defTabSz="124349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24" b="1" dirty="0">
                  <a:solidFill>
                    <a:srgbClr val="000000"/>
                  </a:solidFill>
                  <a:cs typeface="Arial" charset="0"/>
                </a:rPr>
                <a:t>Continuous Deployment</a:t>
              </a:r>
              <a:endParaRPr lang="en-US" sz="1224" dirty="0">
                <a:solidFill>
                  <a:srgbClr val="000000"/>
                </a:solidFill>
                <a:cs typeface="Arial" charset="0"/>
              </a:endParaRPr>
            </a:p>
            <a:p>
              <a:pPr defTabSz="1243493" fontAlgn="base">
                <a:spcBef>
                  <a:spcPct val="0"/>
                </a:spcBef>
                <a:spcAft>
                  <a:spcPct val="0"/>
                </a:spcAft>
              </a:pPr>
              <a:endParaRPr lang="en-US" sz="1224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031209" y="3578655"/>
              <a:ext cx="8385362" cy="273282"/>
            </a:xfrm>
            <a:prstGeom prst="roundRect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9945" tIns="34973" rIns="69945" bIns="34973" rtlCol="0" anchor="ctr" anchorCtr="0">
              <a:spAutoFit/>
            </a:bodyPr>
            <a:lstStyle/>
            <a:p>
              <a:pPr defTabSz="124349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>
                  <a:solidFill>
                    <a:srgbClr val="FFFFFF"/>
                  </a:solidFill>
                </a:rPr>
                <a:t>Cloud-based hosting and access to application services through Accenture Cloud Platform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019904" y="5169819"/>
              <a:ext cx="8396668" cy="829759"/>
              <a:chOff x="455613" y="4251829"/>
              <a:chExt cx="8232775" cy="1432280"/>
            </a:xfrm>
          </p:grpSpPr>
          <p:sp>
            <p:nvSpPr>
              <p:cNvPr id="25" name="Rectangular Callout 24"/>
              <p:cNvSpPr/>
              <p:nvPr/>
            </p:nvSpPr>
            <p:spPr>
              <a:xfrm>
                <a:off x="4639756" y="4251829"/>
                <a:ext cx="1296000" cy="1432280"/>
              </a:xfrm>
              <a:prstGeom prst="wedgeRectCallout">
                <a:avLst>
                  <a:gd name="adj1" fmla="val 32542"/>
                  <a:gd name="adj2" fmla="val -22257"/>
                </a:avLst>
              </a:prstGeom>
              <a:solidFill>
                <a:schemeClr val="accent5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433" tIns="73433" rIns="73433" bIns="73433" rtlCol="0" anchor="t"/>
              <a:lstStyle/>
              <a:p>
                <a:pPr defTabSz="124349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24" b="1" dirty="0">
                    <a:solidFill>
                      <a:srgbClr val="FFFFFF"/>
                    </a:solidFill>
                  </a:rPr>
                  <a:t>Code Analysis </a:t>
                </a:r>
                <a:r>
                  <a:rPr lang="en-US" sz="1072" dirty="0">
                    <a:solidFill>
                      <a:srgbClr val="FFFFFF"/>
                    </a:solidFill>
                  </a:rPr>
                  <a:t>(Sonar and Black Duck)</a:t>
                </a: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455613" y="4251829"/>
                <a:ext cx="8232775" cy="1432280"/>
                <a:chOff x="455613" y="4251829"/>
                <a:chExt cx="8232775" cy="1432280"/>
              </a:xfrm>
            </p:grpSpPr>
            <p:sp>
              <p:nvSpPr>
                <p:cNvPr id="27" name="Rectangular Callout 26"/>
                <p:cNvSpPr/>
                <p:nvPr/>
              </p:nvSpPr>
              <p:spPr>
                <a:xfrm>
                  <a:off x="455613" y="4251829"/>
                  <a:ext cx="1296000" cy="1432280"/>
                </a:xfrm>
                <a:prstGeom prst="wedgeRectCallout">
                  <a:avLst>
                    <a:gd name="adj1" fmla="val -12480"/>
                    <a:gd name="adj2" fmla="val -15483"/>
                  </a:avLst>
                </a:prstGeom>
                <a:solidFill>
                  <a:schemeClr val="accent5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3433" tIns="73433" rIns="73433" bIns="73433" rtlCol="0" anchor="t"/>
                <a:lstStyle/>
                <a:p>
                  <a:pPr defTabSz="1243493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24" b="1" dirty="0">
                      <a:solidFill>
                        <a:srgbClr val="FFFFFF"/>
                      </a:solidFill>
                    </a:rPr>
                    <a:t>Integrated Development Environment </a:t>
                  </a:r>
                  <a:r>
                    <a:rPr lang="en-US" sz="1072" dirty="0">
                      <a:solidFill>
                        <a:srgbClr val="FFFFFF"/>
                      </a:solidFill>
                    </a:rPr>
                    <a:t>(Eclipse, X-code)</a:t>
                  </a:r>
                </a:p>
              </p:txBody>
            </p:sp>
            <p:sp>
              <p:nvSpPr>
                <p:cNvPr id="28" name="Rectangular Callout 27"/>
                <p:cNvSpPr/>
                <p:nvPr/>
              </p:nvSpPr>
              <p:spPr>
                <a:xfrm>
                  <a:off x="1855716" y="4251829"/>
                  <a:ext cx="1296000" cy="1432280"/>
                </a:xfrm>
                <a:prstGeom prst="wedgeRectCallout">
                  <a:avLst>
                    <a:gd name="adj1" fmla="val -10483"/>
                    <a:gd name="adj2" fmla="val -27464"/>
                  </a:avLst>
                </a:prstGeom>
                <a:solidFill>
                  <a:schemeClr val="accent5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3433" tIns="73433" rIns="73433" bIns="73433" rtlCol="0" anchor="t"/>
                <a:lstStyle/>
                <a:p>
                  <a:pPr defTabSz="1243493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24" b="1" dirty="0">
                      <a:solidFill>
                        <a:srgbClr val="FFFFFF"/>
                      </a:solidFill>
                    </a:rPr>
                    <a:t>Source Code Repository </a:t>
                  </a:r>
                  <a:br>
                    <a:rPr lang="en-US" sz="1224" b="1" dirty="0">
                      <a:solidFill>
                        <a:srgbClr val="FFFFFF"/>
                      </a:solidFill>
                    </a:rPr>
                  </a:br>
                  <a:r>
                    <a:rPr lang="en-US" sz="1072" dirty="0">
                      <a:solidFill>
                        <a:srgbClr val="FFFFFF"/>
                      </a:solidFill>
                    </a:rPr>
                    <a:t>(</a:t>
                  </a:r>
                  <a:r>
                    <a:rPr lang="en-US" sz="1072" dirty="0" err="1">
                      <a:solidFill>
                        <a:srgbClr val="FFFFFF"/>
                      </a:solidFill>
                    </a:rPr>
                    <a:t>Git</a:t>
                  </a:r>
                  <a:r>
                    <a:rPr lang="en-US" sz="1072" dirty="0">
                      <a:solidFill>
                        <a:srgbClr val="FFFFFF"/>
                      </a:solidFill>
                    </a:rPr>
                    <a:t> / </a:t>
                  </a:r>
                  <a:r>
                    <a:rPr lang="en-US" sz="1072" dirty="0" err="1">
                      <a:solidFill>
                        <a:srgbClr val="FFFFFF"/>
                      </a:solidFill>
                    </a:rPr>
                    <a:t>Gerrit</a:t>
                  </a:r>
                  <a:r>
                    <a:rPr lang="en-US" sz="1072" dirty="0">
                      <a:solidFill>
                        <a:srgbClr val="FFFFFF"/>
                      </a:solidFill>
                    </a:rPr>
                    <a:t>)</a:t>
                  </a:r>
                </a:p>
              </p:txBody>
            </p:sp>
            <p:sp>
              <p:nvSpPr>
                <p:cNvPr id="29" name="Rectangular Callout 28"/>
                <p:cNvSpPr/>
                <p:nvPr/>
              </p:nvSpPr>
              <p:spPr>
                <a:xfrm>
                  <a:off x="3247736" y="4251829"/>
                  <a:ext cx="1296000" cy="1432280"/>
                </a:xfrm>
                <a:prstGeom prst="wedgeRectCallout">
                  <a:avLst>
                    <a:gd name="adj1" fmla="val 27883"/>
                    <a:gd name="adj2" fmla="val -3933"/>
                  </a:avLst>
                </a:prstGeom>
                <a:solidFill>
                  <a:schemeClr val="accent5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3433" tIns="73433" rIns="73433" bIns="73433" rtlCol="0" anchor="t"/>
                <a:lstStyle/>
                <a:p>
                  <a:pPr defTabSz="1243493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24" b="1" dirty="0">
                      <a:solidFill>
                        <a:srgbClr val="FFFFFF"/>
                      </a:solidFill>
                    </a:rPr>
                    <a:t>Continuous Integration </a:t>
                  </a:r>
                  <a:r>
                    <a:rPr lang="en-US" sz="1072" dirty="0">
                      <a:solidFill>
                        <a:srgbClr val="FFFFFF"/>
                      </a:solidFill>
                    </a:rPr>
                    <a:t>(Jenkins)</a:t>
                  </a:r>
                </a:p>
              </p:txBody>
            </p:sp>
            <p:sp>
              <p:nvSpPr>
                <p:cNvPr id="30" name="Rectangular Callout 29"/>
                <p:cNvSpPr/>
                <p:nvPr/>
              </p:nvSpPr>
              <p:spPr>
                <a:xfrm>
                  <a:off x="6031776" y="4251829"/>
                  <a:ext cx="1296000" cy="1432280"/>
                </a:xfrm>
                <a:prstGeom prst="wedgeRectCallout">
                  <a:avLst>
                    <a:gd name="adj1" fmla="val 27310"/>
                    <a:gd name="adj2" fmla="val -14779"/>
                  </a:avLst>
                </a:prstGeom>
                <a:solidFill>
                  <a:schemeClr val="accent5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3433" tIns="73433" rIns="73433" bIns="73433" rtlCol="0" anchor="t"/>
                <a:lstStyle/>
                <a:p>
                  <a:pPr defTabSz="1243493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24" b="1" dirty="0">
                      <a:solidFill>
                        <a:srgbClr val="FFFFFF"/>
                      </a:solidFill>
                    </a:rPr>
                    <a:t>Deploy </a:t>
                  </a:r>
                  <a:br>
                    <a:rPr lang="en-US" sz="1224" b="1" dirty="0">
                      <a:solidFill>
                        <a:srgbClr val="FFFFFF"/>
                      </a:solidFill>
                    </a:rPr>
                  </a:br>
                  <a:r>
                    <a:rPr lang="en-US" sz="1020" dirty="0">
                      <a:solidFill>
                        <a:srgbClr val="FFFFFF"/>
                      </a:solidFill>
                    </a:rPr>
                    <a:t>(Chef and Docker)</a:t>
                  </a:r>
                </a:p>
              </p:txBody>
            </p:sp>
            <p:sp>
              <p:nvSpPr>
                <p:cNvPr id="31" name="Rectangular Callout 30"/>
                <p:cNvSpPr/>
                <p:nvPr/>
              </p:nvSpPr>
              <p:spPr>
                <a:xfrm>
                  <a:off x="7392388" y="4251829"/>
                  <a:ext cx="1296000" cy="1432280"/>
                </a:xfrm>
                <a:prstGeom prst="wedgeRectCallout">
                  <a:avLst>
                    <a:gd name="adj1" fmla="val -4914"/>
                    <a:gd name="adj2" fmla="val -33025"/>
                  </a:avLst>
                </a:prstGeom>
                <a:solidFill>
                  <a:schemeClr val="accent5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3433" tIns="73433" rIns="73433" bIns="73433" rtlCol="0" anchor="t"/>
                <a:lstStyle/>
                <a:p>
                  <a:pPr defTabSz="1243493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24" b="1" dirty="0">
                      <a:solidFill>
                        <a:srgbClr val="FFFFFF"/>
                      </a:solidFill>
                    </a:rPr>
                    <a:t>Test </a:t>
                  </a:r>
                  <a:br>
                    <a:rPr lang="en-US" sz="1224" b="1" dirty="0">
                      <a:solidFill>
                        <a:srgbClr val="FFFFFF"/>
                      </a:solidFill>
                    </a:rPr>
                  </a:br>
                  <a:r>
                    <a:rPr lang="en-US" sz="1020" dirty="0">
                      <a:solidFill>
                        <a:srgbClr val="FFFFFF"/>
                      </a:solidFill>
                    </a:rPr>
                    <a:t>(Selenium, Grid, Cucumber)</a:t>
                  </a:r>
                </a:p>
              </p:txBody>
            </p:sp>
          </p:grpSp>
        </p:grpSp>
        <p:grpSp>
          <p:nvGrpSpPr>
            <p:cNvPr id="12" name="Group 11"/>
            <p:cNvGrpSpPr/>
            <p:nvPr/>
          </p:nvGrpSpPr>
          <p:grpSpPr>
            <a:xfrm>
              <a:off x="2019904" y="2756879"/>
              <a:ext cx="8396668" cy="734333"/>
              <a:chOff x="463697" y="957530"/>
              <a:chExt cx="7404806" cy="720000"/>
            </a:xfrm>
          </p:grpSpPr>
          <p:sp>
            <p:nvSpPr>
              <p:cNvPr id="17" name="Pentagon 16"/>
              <p:cNvSpPr/>
              <p:nvPr/>
            </p:nvSpPr>
            <p:spPr>
              <a:xfrm>
                <a:off x="463697" y="957530"/>
                <a:ext cx="1332000" cy="720000"/>
              </a:xfrm>
              <a:prstGeom prst="homePlate">
                <a:avLst>
                  <a:gd name="adj" fmla="val 17567"/>
                </a:avLst>
              </a:prstGeom>
              <a:solidFill>
                <a:schemeClr val="accent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24349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28" dirty="0">
                    <a:solidFill>
                      <a:srgbClr val="FFFFFF"/>
                    </a:solidFill>
                  </a:rPr>
                  <a:t>Development</a:t>
                </a:r>
              </a:p>
            </p:txBody>
          </p:sp>
          <p:sp>
            <p:nvSpPr>
              <p:cNvPr id="18" name="Chevron 17"/>
              <p:cNvSpPr/>
              <p:nvPr/>
            </p:nvSpPr>
            <p:spPr>
              <a:xfrm>
                <a:off x="1711812" y="957530"/>
                <a:ext cx="972000" cy="720000"/>
              </a:xfrm>
              <a:prstGeom prst="chevron">
                <a:avLst>
                  <a:gd name="adj" fmla="val 17567"/>
                </a:avLst>
              </a:prstGeom>
              <a:solidFill>
                <a:schemeClr val="accent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433" rIns="73433" rtlCol="0" anchor="ctr"/>
              <a:lstStyle/>
              <a:p>
                <a:pPr defTabSz="124349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28" dirty="0">
                    <a:solidFill>
                      <a:srgbClr val="FFFFFF"/>
                    </a:solidFill>
                  </a:rPr>
                  <a:t>Source Control</a:t>
                </a:r>
              </a:p>
            </p:txBody>
          </p:sp>
          <p:sp>
            <p:nvSpPr>
              <p:cNvPr id="19" name="Chevron 18"/>
              <p:cNvSpPr/>
              <p:nvPr/>
            </p:nvSpPr>
            <p:spPr>
              <a:xfrm>
                <a:off x="2599927" y="957530"/>
                <a:ext cx="1008000" cy="720000"/>
              </a:xfrm>
              <a:prstGeom prst="chevron">
                <a:avLst>
                  <a:gd name="adj" fmla="val 17567"/>
                </a:avLst>
              </a:prstGeom>
              <a:solidFill>
                <a:schemeClr val="accent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433" rIns="73433" rtlCol="0" anchor="ctr"/>
              <a:lstStyle/>
              <a:p>
                <a:pPr defTabSz="124349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28" dirty="0">
                    <a:solidFill>
                      <a:srgbClr val="FFFFFF"/>
                    </a:solidFill>
                  </a:rPr>
                  <a:t>Code Review</a:t>
                </a:r>
              </a:p>
            </p:txBody>
          </p:sp>
          <p:sp>
            <p:nvSpPr>
              <p:cNvPr id="20" name="Chevron 19"/>
              <p:cNvSpPr/>
              <p:nvPr/>
            </p:nvSpPr>
            <p:spPr>
              <a:xfrm>
                <a:off x="3524042" y="957530"/>
                <a:ext cx="900000" cy="720000"/>
              </a:xfrm>
              <a:prstGeom prst="chevron">
                <a:avLst>
                  <a:gd name="adj" fmla="val 17567"/>
                </a:avLst>
              </a:prstGeom>
              <a:solidFill>
                <a:schemeClr val="accent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433" rIns="73433" rtlCol="0" anchor="ctr"/>
              <a:lstStyle/>
              <a:p>
                <a:pPr defTabSz="124349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28" dirty="0">
                    <a:solidFill>
                      <a:srgbClr val="FFFFFF"/>
                    </a:solidFill>
                  </a:rPr>
                  <a:t>Build</a:t>
                </a:r>
              </a:p>
            </p:txBody>
          </p:sp>
          <p:sp>
            <p:nvSpPr>
              <p:cNvPr id="21" name="Chevron 20"/>
              <p:cNvSpPr/>
              <p:nvPr/>
            </p:nvSpPr>
            <p:spPr>
              <a:xfrm>
                <a:off x="4340157" y="957530"/>
                <a:ext cx="972000" cy="720000"/>
              </a:xfrm>
              <a:prstGeom prst="chevron">
                <a:avLst>
                  <a:gd name="adj" fmla="val 17567"/>
                </a:avLst>
              </a:prstGeom>
              <a:solidFill>
                <a:schemeClr val="accent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433" rIns="73433" rtlCol="0" anchor="ctr"/>
              <a:lstStyle/>
              <a:p>
                <a:pPr defTabSz="124349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28" dirty="0">
                    <a:solidFill>
                      <a:srgbClr val="FFFFFF"/>
                    </a:solidFill>
                  </a:rPr>
                  <a:t>Code Quality</a:t>
                </a:r>
              </a:p>
            </p:txBody>
          </p:sp>
          <p:sp>
            <p:nvSpPr>
              <p:cNvPr id="22" name="Chevron 21"/>
              <p:cNvSpPr/>
              <p:nvPr/>
            </p:nvSpPr>
            <p:spPr>
              <a:xfrm>
                <a:off x="5228272" y="957530"/>
                <a:ext cx="972000" cy="720000"/>
              </a:xfrm>
              <a:prstGeom prst="chevron">
                <a:avLst>
                  <a:gd name="adj" fmla="val 17567"/>
                </a:avLst>
              </a:prstGeom>
              <a:solidFill>
                <a:schemeClr val="accent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433" rIns="73433" rtlCol="0" anchor="ctr"/>
              <a:lstStyle/>
              <a:p>
                <a:pPr defTabSz="124349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28" dirty="0">
                    <a:solidFill>
                      <a:srgbClr val="FFFFFF"/>
                    </a:solidFill>
                  </a:rPr>
                  <a:t>Deploy</a:t>
                </a:r>
              </a:p>
            </p:txBody>
          </p:sp>
          <p:sp>
            <p:nvSpPr>
              <p:cNvPr id="23" name="Chevron 22"/>
              <p:cNvSpPr/>
              <p:nvPr/>
            </p:nvSpPr>
            <p:spPr>
              <a:xfrm>
                <a:off x="6116387" y="957530"/>
                <a:ext cx="972000" cy="720000"/>
              </a:xfrm>
              <a:prstGeom prst="chevron">
                <a:avLst>
                  <a:gd name="adj" fmla="val 17567"/>
                </a:avLst>
              </a:prstGeom>
              <a:solidFill>
                <a:schemeClr val="accent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433" rIns="73433" rtlCol="0" anchor="ctr"/>
              <a:lstStyle/>
              <a:p>
                <a:pPr defTabSz="124349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28" dirty="0">
                    <a:solidFill>
                      <a:srgbClr val="FFFFFF"/>
                    </a:solidFill>
                  </a:rPr>
                  <a:t>Testing</a:t>
                </a:r>
              </a:p>
            </p:txBody>
          </p:sp>
          <p:sp>
            <p:nvSpPr>
              <p:cNvPr id="24" name="Chevron 23"/>
              <p:cNvSpPr/>
              <p:nvPr/>
            </p:nvSpPr>
            <p:spPr>
              <a:xfrm>
                <a:off x="7004503" y="957530"/>
                <a:ext cx="864000" cy="720000"/>
              </a:xfrm>
              <a:prstGeom prst="chevron">
                <a:avLst>
                  <a:gd name="adj" fmla="val 17567"/>
                </a:avLst>
              </a:prstGeom>
              <a:solidFill>
                <a:schemeClr val="accent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433" rIns="73433" rtlCol="0" anchor="ctr"/>
              <a:lstStyle/>
              <a:p>
                <a:pPr defTabSz="124349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28" dirty="0">
                    <a:solidFill>
                      <a:srgbClr val="FFFFFF"/>
                    </a:solidFill>
                  </a:rPr>
                  <a:t>A/B Test</a:t>
                </a:r>
              </a:p>
            </p:txBody>
          </p:sp>
        </p:grpSp>
        <p:sp>
          <p:nvSpPr>
            <p:cNvPr id="13" name="Isosceles Triangle 12"/>
            <p:cNvSpPr/>
            <p:nvPr/>
          </p:nvSpPr>
          <p:spPr>
            <a:xfrm rot="5400000">
              <a:off x="3848321" y="4356824"/>
              <a:ext cx="390421" cy="168285"/>
            </a:xfrm>
            <a:prstGeom prst="triangle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243493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4" name="Isosceles Triangle 13"/>
            <p:cNvSpPr/>
            <p:nvPr/>
          </p:nvSpPr>
          <p:spPr>
            <a:xfrm rot="5400000">
              <a:off x="6023027" y="4356824"/>
              <a:ext cx="390421" cy="168285"/>
            </a:xfrm>
            <a:prstGeom prst="triangle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243493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5" name="Isosceles Triangle 14"/>
            <p:cNvSpPr/>
            <p:nvPr/>
          </p:nvSpPr>
          <p:spPr>
            <a:xfrm rot="5400000">
              <a:off x="8197733" y="4356824"/>
              <a:ext cx="390421" cy="168285"/>
            </a:xfrm>
            <a:prstGeom prst="triangle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243493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Chevron 15"/>
            <p:cNvSpPr/>
            <p:nvPr/>
          </p:nvSpPr>
          <p:spPr>
            <a:xfrm>
              <a:off x="10259503" y="3559170"/>
              <a:ext cx="1028067" cy="367167"/>
            </a:xfrm>
            <a:prstGeom prst="chevron">
              <a:avLst>
                <a:gd name="adj" fmla="val 17567"/>
              </a:avLst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433" rIns="73433" rtlCol="0" anchor="ctr"/>
            <a:lstStyle/>
            <a:p>
              <a:pPr algn="ctr" defTabSz="124349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28" b="1" dirty="0">
                  <a:solidFill>
                    <a:schemeClr val="bg1"/>
                  </a:solidFill>
                </a:rPr>
                <a:t>Release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1063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history of ADOP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9032131" y="6706325"/>
            <a:ext cx="558943" cy="13114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21792" rtl="0" eaLnBrk="1" latinLnBrk="0" hangingPunct="1">
              <a:defRPr sz="24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algn="l" defTabSz="621792" rtl="0" eaLnBrk="1" latinLnBrk="0" hangingPunct="1">
              <a:defRPr sz="24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3584" algn="l" defTabSz="621792" rtl="0" eaLnBrk="1" latinLnBrk="0" hangingPunct="1">
              <a:defRPr sz="24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5376" algn="l" defTabSz="621792" rtl="0" eaLnBrk="1" latinLnBrk="0" hangingPunct="1">
              <a:defRPr sz="24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87168" algn="l" defTabSz="621792" rtl="0" eaLnBrk="1" latinLnBrk="0" hangingPunct="1">
              <a:defRPr sz="24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08960" algn="l" defTabSz="621792" rtl="0" eaLnBrk="1" latinLnBrk="0" hangingPunct="1">
              <a:defRPr sz="24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30752" algn="l" defTabSz="621792" rtl="0" eaLnBrk="1" latinLnBrk="0" hangingPunct="1">
              <a:defRPr sz="24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52544" algn="l" defTabSz="621792" rtl="0" eaLnBrk="1" latinLnBrk="0" hangingPunct="1">
              <a:defRPr sz="24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74336" algn="l" defTabSz="621792" rtl="0" eaLnBrk="1" latinLnBrk="0" hangingPunct="1">
              <a:defRPr sz="24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4349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 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1194404" y="6706325"/>
            <a:ext cx="4141666" cy="13114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21792" rtl="0" eaLnBrk="1" latinLnBrk="0" hangingPunct="1">
              <a:defRPr sz="24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algn="l" defTabSz="621792" rtl="0" eaLnBrk="1" latinLnBrk="0" hangingPunct="1">
              <a:defRPr sz="24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3584" algn="l" defTabSz="621792" rtl="0" eaLnBrk="1" latinLnBrk="0" hangingPunct="1">
              <a:defRPr sz="24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5376" algn="l" defTabSz="621792" rtl="0" eaLnBrk="1" latinLnBrk="0" hangingPunct="1">
              <a:defRPr sz="24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87168" algn="l" defTabSz="621792" rtl="0" eaLnBrk="1" latinLnBrk="0" hangingPunct="1">
              <a:defRPr sz="24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08960" algn="l" defTabSz="621792" rtl="0" eaLnBrk="1" latinLnBrk="0" hangingPunct="1">
              <a:defRPr sz="24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30752" algn="l" defTabSz="621792" rtl="0" eaLnBrk="1" latinLnBrk="0" hangingPunct="1">
              <a:defRPr sz="24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52544" algn="l" defTabSz="621792" rtl="0" eaLnBrk="1" latinLnBrk="0" hangingPunct="1">
              <a:defRPr sz="24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74336" algn="l" defTabSz="621792" rtl="0" eaLnBrk="1" latinLnBrk="0" hangingPunct="1">
              <a:defRPr sz="24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43493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3377" y="1104327"/>
            <a:ext cx="10981423" cy="2266261"/>
          </a:xfrm>
          <a:prstGeom prst="rect">
            <a:avLst/>
          </a:prstGeom>
        </p:spPr>
        <p:txBody>
          <a:bodyPr vert="horz" wrap="square" lIns="182880" tIns="146304" rIns="182880" bIns="146304" rtlCol="0">
            <a:noAutofit/>
          </a:bodyPr>
          <a:lstStyle>
            <a:lvl1pPr marL="289864" marR="0" indent="-289864" defTabSz="93268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"/>
              <a:tabLst/>
              <a:defRPr sz="3924" spc="0" baseline="0">
                <a:solidFill>
                  <a:schemeClr val="tx2"/>
                </a:solidFill>
                <a:latin typeface="+mj-lt"/>
              </a:defRPr>
            </a:lvl1pPr>
            <a:lvl2pPr marL="527908" marR="0" indent="-238045" defTabSz="93268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"/>
              <a:tabLst/>
              <a:defRPr sz="2400" spc="-52" baseline="0">
                <a:solidFill>
                  <a:schemeClr val="tx2"/>
                </a:solidFill>
              </a:defRPr>
            </a:lvl2pPr>
            <a:lvl3pPr marL="756235" marR="0" indent="-228329" defTabSz="93268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"/>
              <a:tabLst/>
              <a:defRPr sz="2000" spc="-52" baseline="0">
                <a:solidFill>
                  <a:schemeClr val="tx2"/>
                </a:solidFill>
              </a:defRPr>
            </a:lvl3pPr>
            <a:lvl4pPr marL="932743" marR="0" indent="-176510" defTabSz="93268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"/>
              <a:tabLst/>
              <a:defRPr sz="1801" spc="-52" baseline="0">
                <a:solidFill>
                  <a:schemeClr val="tx2"/>
                </a:solidFill>
              </a:defRPr>
            </a:lvl4pPr>
            <a:lvl5pPr marL="1109253" marR="0" indent="-176510" defTabSz="93268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"/>
              <a:tabLst/>
              <a:defRPr sz="1801" spc="-52" baseline="0">
                <a:solidFill>
                  <a:schemeClr val="tx2"/>
                </a:solidFill>
              </a:defRPr>
            </a:lvl5pPr>
            <a:lvl6pPr marL="2564872" indent="-233171" defTabSz="932681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3031213" indent="-233171" defTabSz="932681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97554" indent="-233171" defTabSz="932681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963895" indent="-233171" defTabSz="932681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sz="2400" dirty="0"/>
              <a:t>Starting as a training enablement tool, ADOP has evolved significantly both in functionality and technology as we have embraced technological advances.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7081" y="3969942"/>
            <a:ext cx="11232519" cy="877625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43493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9032131" y="6333569"/>
            <a:ext cx="558943" cy="131148"/>
          </a:xfrm>
          <a:prstGeom prst="rect">
            <a:avLst/>
          </a:prstGeom>
        </p:spPr>
        <p:txBody>
          <a:bodyPr vert="horz" wrap="square" lIns="93260" tIns="46630" rIns="0" bIns="4663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2"/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1243493">
              <a:defRPr/>
            </a:pPr>
            <a:fld id="{90CBDC3A-D49F-4631-A8C7-55D59B33E5FA}" type="slidenum">
              <a:rPr lang="en-US" sz="918">
                <a:solidFill>
                  <a:srgbClr val="666666"/>
                </a:solidFill>
              </a:rPr>
              <a:pPr defTabSz="1243493">
                <a:defRPr/>
              </a:pPr>
              <a:t>15</a:t>
            </a:fld>
            <a:endParaRPr lang="en-US" sz="918" dirty="0">
              <a:solidFill>
                <a:srgbClr val="666666"/>
              </a:solidFill>
            </a:endParaRPr>
          </a:p>
        </p:txBody>
      </p:sp>
      <p:sp>
        <p:nvSpPr>
          <p:cNvPr id="12" name="Footer Placeholder 3"/>
          <p:cNvSpPr txBox="1">
            <a:spLocks/>
          </p:cNvSpPr>
          <p:nvPr/>
        </p:nvSpPr>
        <p:spPr>
          <a:xfrm>
            <a:off x="1194406" y="6333569"/>
            <a:ext cx="4141666" cy="131148"/>
          </a:xfrm>
          <a:prstGeom prst="rect">
            <a:avLst/>
          </a:prstGeom>
          <a:noFill/>
        </p:spPr>
        <p:txBody>
          <a:bodyPr wrap="square" l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AU" sz="900" kern="1200">
                <a:solidFill>
                  <a:schemeClr val="tx2"/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1243493"/>
            <a:r>
              <a:rPr lang="en-US" sz="918" dirty="0">
                <a:solidFill>
                  <a:srgbClr val="666666"/>
                </a:solidFill>
              </a:rPr>
              <a:t>Copyright © 2015 Accenture  All rights reserved.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949675" y="2124974"/>
            <a:ext cx="1442531" cy="691363"/>
            <a:chOff x="2720140" y="2337494"/>
            <a:chExt cx="1414375" cy="677868"/>
          </a:xfrm>
        </p:grpSpPr>
        <p:sp>
          <p:nvSpPr>
            <p:cNvPr id="14" name="Oval 13"/>
            <p:cNvSpPr/>
            <p:nvPr/>
          </p:nvSpPr>
          <p:spPr>
            <a:xfrm>
              <a:off x="3291404" y="2337494"/>
              <a:ext cx="271848" cy="271848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4349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20140" y="2617027"/>
              <a:ext cx="1414375" cy="398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4349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20" dirty="0">
                  <a:solidFill>
                    <a:srgbClr val="00BBEE"/>
                  </a:solidFill>
                  <a:cs typeface="Arial" charset="0"/>
                </a:rPr>
                <a:t>Tools in the Cloud (Monsoon)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557866" y="2128998"/>
            <a:ext cx="1442531" cy="812888"/>
            <a:chOff x="4296942" y="2341439"/>
            <a:chExt cx="1414375" cy="797021"/>
          </a:xfrm>
        </p:grpSpPr>
        <p:sp>
          <p:nvSpPr>
            <p:cNvPr id="17" name="Oval 16"/>
            <p:cNvSpPr/>
            <p:nvPr/>
          </p:nvSpPr>
          <p:spPr>
            <a:xfrm>
              <a:off x="4864604" y="2341439"/>
              <a:ext cx="271848" cy="271848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4349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96942" y="2617028"/>
              <a:ext cx="1414375" cy="521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4349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20" dirty="0">
                  <a:solidFill>
                    <a:srgbClr val="00BBEE"/>
                  </a:solidFill>
                  <a:cs typeface="Arial" charset="0"/>
                </a:rPr>
                <a:t>DOMO / Single ADOP Platform</a:t>
              </a:r>
              <a:br>
                <a:rPr lang="en-US" sz="816" dirty="0">
                  <a:solidFill>
                    <a:srgbClr val="00BBEE"/>
                  </a:solidFill>
                  <a:cs typeface="Arial" charset="0"/>
                </a:rPr>
              </a:br>
              <a:r>
                <a:rPr lang="en-US" sz="816" dirty="0">
                  <a:solidFill>
                    <a:srgbClr val="00BBEE"/>
                  </a:solidFill>
                  <a:cs typeface="Arial" charset="0"/>
                </a:rPr>
                <a:t>(DevOps Academy Lab)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166059" y="2133019"/>
            <a:ext cx="1442531" cy="683317"/>
            <a:chOff x="5873744" y="2345384"/>
            <a:chExt cx="1414375" cy="669979"/>
          </a:xfrm>
        </p:grpSpPr>
        <p:sp>
          <p:nvSpPr>
            <p:cNvPr id="20" name="Oval 19"/>
            <p:cNvSpPr/>
            <p:nvPr/>
          </p:nvSpPr>
          <p:spPr>
            <a:xfrm>
              <a:off x="6449025" y="2345384"/>
              <a:ext cx="271848" cy="271848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4349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FFFF"/>
                  </a:solidFill>
                </a:rPr>
                <a:t>3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73744" y="2617028"/>
              <a:ext cx="1414375" cy="398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4349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20" dirty="0">
                  <a:solidFill>
                    <a:srgbClr val="00BBEE"/>
                  </a:solidFill>
                  <a:cs typeface="Arial" charset="0"/>
                </a:rPr>
                <a:t>Blueprints (nested cloud formation)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774250" y="2120946"/>
            <a:ext cx="1442531" cy="1009319"/>
            <a:chOff x="7450546" y="2333549"/>
            <a:chExt cx="1414375" cy="989619"/>
          </a:xfrm>
        </p:grpSpPr>
        <p:sp>
          <p:nvSpPr>
            <p:cNvPr id="23" name="Oval 22"/>
            <p:cNvSpPr/>
            <p:nvPr/>
          </p:nvSpPr>
          <p:spPr>
            <a:xfrm>
              <a:off x="8021809" y="2333549"/>
              <a:ext cx="271848" cy="271848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4349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FFFF"/>
                  </a:solidFill>
                </a:rPr>
                <a:t>4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450546" y="2617028"/>
              <a:ext cx="1414375" cy="706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4349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20" dirty="0">
                  <a:solidFill>
                    <a:srgbClr val="00BBEE"/>
                  </a:solidFill>
                  <a:cs typeface="Arial" charset="0"/>
                </a:rPr>
                <a:t>Cartridges (cloud-formation + configuration package)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382441" y="2135130"/>
            <a:ext cx="1442531" cy="524244"/>
            <a:chOff x="9027347" y="2347449"/>
            <a:chExt cx="1414375" cy="514010"/>
          </a:xfrm>
        </p:grpSpPr>
        <p:sp>
          <p:nvSpPr>
            <p:cNvPr id="26" name="Oval 25"/>
            <p:cNvSpPr/>
            <p:nvPr/>
          </p:nvSpPr>
          <p:spPr>
            <a:xfrm>
              <a:off x="9598611" y="2347449"/>
              <a:ext cx="271848" cy="271848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4349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33CC"/>
                  </a:solidFill>
                </a:rPr>
                <a:t>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027347" y="2617027"/>
              <a:ext cx="1414375" cy="244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4349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20" dirty="0">
                  <a:solidFill>
                    <a:srgbClr val="00BBEE"/>
                  </a:solidFill>
                  <a:cs typeface="Arial" charset="0"/>
                </a:rPr>
                <a:t>Docker Orchestration</a:t>
              </a:r>
            </a:p>
          </p:txBody>
        </p:sp>
      </p:grpSp>
      <p:cxnSp>
        <p:nvCxnSpPr>
          <p:cNvPr id="28" name="Straight Connector 27"/>
          <p:cNvCxnSpPr/>
          <p:nvPr/>
        </p:nvCxnSpPr>
        <p:spPr>
          <a:xfrm flipH="1">
            <a:off x="990179" y="3130265"/>
            <a:ext cx="11049421" cy="136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29722" y="3226605"/>
            <a:ext cx="1176486" cy="657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43493" fontAlgn="base"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solidFill>
                  <a:srgbClr val="000000"/>
                </a:solidFill>
                <a:cs typeface="Arial" charset="0"/>
              </a:rPr>
              <a:t>Server Configuration Management</a:t>
            </a:r>
          </a:p>
        </p:txBody>
      </p:sp>
      <p:pic>
        <p:nvPicPr>
          <p:cNvPr id="30" name="Picture 6" descr="http://blog.docker.com/wp-content/uploads/2013/08/KuDr42X_ITXghJhSInDZekNEF0jLt3NeVxtRye3tqc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6372" y="3370825"/>
            <a:ext cx="974736" cy="33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://blog.docker.com/wp-content/uploads/2013/08/KuDr42X_ITXghJhSInDZekNEF0jLt3NeVxtRye3tqc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7577" y="3405950"/>
            <a:ext cx="974736" cy="33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http://blog.docker.com/wp-content/uploads/2013/08/KuDr42X_ITXghJhSInDZekNEF0jLt3NeVxtRye3tqc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678" y="3370825"/>
            <a:ext cx="974736" cy="33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http://blog.docker.com/wp-content/uploads/2013/08/KuDr42X_ITXghJhSInDZekNEF0jLt3NeVxtRye3tqc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3120" y="3370825"/>
            <a:ext cx="974736" cy="33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692" y="3269582"/>
            <a:ext cx="554849" cy="54748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29722" y="4160514"/>
            <a:ext cx="1176486" cy="469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43493" fontAlgn="base"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solidFill>
                  <a:srgbClr val="000000"/>
                </a:solidFill>
                <a:cs typeface="Arial" charset="0"/>
              </a:rPr>
              <a:t>Server Orchestration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2171226" y="4198732"/>
            <a:ext cx="1003379" cy="271539"/>
            <a:chOff x="3071354" y="4370777"/>
            <a:chExt cx="983794" cy="266239"/>
          </a:xfrm>
        </p:grpSpPr>
        <p:pic>
          <p:nvPicPr>
            <p:cNvPr id="37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071354" y="4370777"/>
              <a:ext cx="983794" cy="136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2"/>
            <p:cNvPicPr>
              <a:picLocks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381" t="-28481" r="-1" b="13324"/>
            <a:stretch/>
          </p:blipFill>
          <p:spPr bwMode="auto">
            <a:xfrm>
              <a:off x="3170838" y="4449066"/>
              <a:ext cx="760041" cy="187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9" name="Rectangle 38"/>
          <p:cNvSpPr/>
          <p:nvPr/>
        </p:nvSpPr>
        <p:spPr>
          <a:xfrm>
            <a:off x="2291439" y="4464061"/>
            <a:ext cx="734496" cy="2492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43493" fontAlgn="base">
              <a:spcBef>
                <a:spcPct val="0"/>
              </a:spcBef>
              <a:spcAft>
                <a:spcPct val="0"/>
              </a:spcAft>
            </a:pPr>
            <a:r>
              <a:rPr lang="en-US" sz="1020" dirty="0">
                <a:solidFill>
                  <a:srgbClr val="000000"/>
                </a:solidFill>
                <a:cs typeface="Arial" charset="0"/>
              </a:rPr>
              <a:t>Version 2</a:t>
            </a:r>
          </a:p>
        </p:txBody>
      </p:sp>
      <p:pic>
        <p:nvPicPr>
          <p:cNvPr id="40" name="Picture 2" descr="http://www.n2ws.com/images/cloudformatio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022" y="4095086"/>
            <a:ext cx="617631" cy="61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://www.n2ws.com/images/cloudformatio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506" y="4198731"/>
            <a:ext cx="617631" cy="61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58532" y="4132617"/>
            <a:ext cx="690345" cy="552277"/>
          </a:xfrm>
          <a:prstGeom prst="rect">
            <a:avLst/>
          </a:prstGeom>
        </p:spPr>
      </p:pic>
      <p:pic>
        <p:nvPicPr>
          <p:cNvPr id="43" name="Picture 2" descr="http://www.n2ws.com/images/cloudformation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656" y="4464058"/>
            <a:ext cx="327661" cy="32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/>
          <p:cNvGrpSpPr/>
          <p:nvPr/>
        </p:nvGrpSpPr>
        <p:grpSpPr>
          <a:xfrm>
            <a:off x="5641016" y="4036562"/>
            <a:ext cx="487321" cy="131881"/>
            <a:chOff x="6339432" y="4211773"/>
            <a:chExt cx="477809" cy="129307"/>
          </a:xfrm>
        </p:grpSpPr>
        <p:pic>
          <p:nvPicPr>
            <p:cNvPr id="45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39432" y="4211773"/>
              <a:ext cx="477809" cy="6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2"/>
            <p:cNvPicPr>
              <a:picLocks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381" t="-28481" r="-1" b="13324"/>
            <a:stretch/>
          </p:blipFill>
          <p:spPr bwMode="auto">
            <a:xfrm>
              <a:off x="6387750" y="4249796"/>
              <a:ext cx="369137" cy="91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7" name="Picture 2" descr="http://www.n2ws.com/images/cloudformatio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423" y="4181964"/>
            <a:ext cx="617631" cy="61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up 47"/>
          <p:cNvGrpSpPr/>
          <p:nvPr/>
        </p:nvGrpSpPr>
        <p:grpSpPr>
          <a:xfrm>
            <a:off x="7249207" y="4040957"/>
            <a:ext cx="487321" cy="131881"/>
            <a:chOff x="7916233" y="4216082"/>
            <a:chExt cx="477809" cy="129307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916233" y="4216082"/>
              <a:ext cx="477809" cy="6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Picture 2"/>
            <p:cNvPicPr>
              <a:picLocks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381" t="-28481" r="-1" b="13324"/>
            <a:stretch/>
          </p:blipFill>
          <p:spPr bwMode="auto">
            <a:xfrm>
              <a:off x="7964551" y="4254105"/>
              <a:ext cx="369137" cy="91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1" name="TextBox 50"/>
          <p:cNvSpPr txBox="1"/>
          <p:nvPr/>
        </p:nvSpPr>
        <p:spPr>
          <a:xfrm>
            <a:off x="736665" y="5038064"/>
            <a:ext cx="1176486" cy="469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43493" fontAlgn="base"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solidFill>
                  <a:srgbClr val="000000"/>
                </a:solidFill>
                <a:cs typeface="Arial" charset="0"/>
              </a:rPr>
              <a:t>Extension Architecture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388692" y="4903888"/>
            <a:ext cx="532518" cy="2492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43493" fontAlgn="base">
              <a:spcBef>
                <a:spcPct val="0"/>
              </a:spcBef>
              <a:spcAft>
                <a:spcPct val="0"/>
              </a:spcAft>
            </a:pPr>
            <a:r>
              <a:rPr lang="en-US" sz="1020" dirty="0">
                <a:solidFill>
                  <a:srgbClr val="000000"/>
                </a:solidFill>
                <a:cs typeface="Arial" charset="0"/>
              </a:rPr>
              <a:t>None.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677584" y="4883713"/>
            <a:ext cx="1212310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43493" fontAlgn="base">
              <a:spcBef>
                <a:spcPct val="0"/>
              </a:spcBef>
              <a:spcAft>
                <a:spcPct val="0"/>
              </a:spcAft>
            </a:pPr>
            <a:r>
              <a:rPr lang="en-US" sz="1020" dirty="0">
                <a:solidFill>
                  <a:srgbClr val="000000"/>
                </a:solidFill>
                <a:cs typeface="Arial" charset="0"/>
              </a:rPr>
              <a:t>Single Platform</a:t>
            </a:r>
            <a:br>
              <a:rPr lang="en-US" sz="1020" dirty="0">
                <a:solidFill>
                  <a:srgbClr val="000000"/>
                </a:solidFill>
                <a:cs typeface="Arial" charset="0"/>
              </a:rPr>
            </a:br>
            <a:r>
              <a:rPr lang="en-US" sz="1020" dirty="0">
                <a:solidFill>
                  <a:srgbClr val="000000"/>
                </a:solidFill>
                <a:cs typeface="Arial" charset="0"/>
              </a:rPr>
              <a:t>Embedded Tabs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093020" y="4899056"/>
            <a:ext cx="1603844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43493" fontAlgn="base">
              <a:spcBef>
                <a:spcPct val="0"/>
              </a:spcBef>
              <a:spcAft>
                <a:spcPct val="0"/>
              </a:spcAft>
            </a:pPr>
            <a:r>
              <a:rPr lang="en-US" sz="1020" dirty="0">
                <a:solidFill>
                  <a:srgbClr val="000000"/>
                </a:solidFill>
                <a:cs typeface="Arial" charset="0"/>
              </a:rPr>
              <a:t>Blueprints</a:t>
            </a:r>
            <a:br>
              <a:rPr lang="en-US" sz="1020" dirty="0">
                <a:solidFill>
                  <a:srgbClr val="000000"/>
                </a:solidFill>
                <a:cs typeface="Arial" charset="0"/>
              </a:rPr>
            </a:br>
            <a:r>
              <a:rPr lang="en-US" sz="1020" dirty="0">
                <a:solidFill>
                  <a:srgbClr val="000000"/>
                </a:solidFill>
                <a:cs typeface="Arial" charset="0"/>
              </a:rPr>
              <a:t>(Nested Cloud-Formation)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711888" y="4903886"/>
            <a:ext cx="1561957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43493" fontAlgn="base">
              <a:spcBef>
                <a:spcPct val="0"/>
              </a:spcBef>
              <a:spcAft>
                <a:spcPct val="0"/>
              </a:spcAft>
            </a:pPr>
            <a:r>
              <a:rPr lang="en-US" sz="1020" dirty="0">
                <a:solidFill>
                  <a:srgbClr val="000000"/>
                </a:solidFill>
                <a:cs typeface="Arial" charset="0"/>
              </a:rPr>
              <a:t>Cartridges</a:t>
            </a:r>
            <a:br>
              <a:rPr lang="en-US" sz="1020" dirty="0">
                <a:solidFill>
                  <a:srgbClr val="000000"/>
                </a:solidFill>
                <a:cs typeface="Arial" charset="0"/>
              </a:rPr>
            </a:br>
            <a:r>
              <a:rPr lang="en-US" sz="1020" dirty="0">
                <a:solidFill>
                  <a:srgbClr val="000000"/>
                </a:solidFill>
                <a:cs typeface="Arial" charset="0"/>
              </a:rPr>
              <a:t>(Data Import +</a:t>
            </a:r>
            <a:br>
              <a:rPr lang="en-US" sz="1020" dirty="0">
                <a:solidFill>
                  <a:srgbClr val="000000"/>
                </a:solidFill>
                <a:cs typeface="Arial" charset="0"/>
              </a:rPr>
            </a:br>
            <a:r>
              <a:rPr lang="en-US" sz="1020" dirty="0">
                <a:solidFill>
                  <a:srgbClr val="000000"/>
                </a:solidFill>
                <a:cs typeface="Arial" charset="0"/>
              </a:rPr>
              <a:t>Nested Cloud-Formation)</a:t>
            </a:r>
          </a:p>
        </p:txBody>
      </p:sp>
      <p:sp>
        <p:nvSpPr>
          <p:cNvPr id="56" name="Rectangle 55"/>
          <p:cNvSpPr/>
          <p:nvPr/>
        </p:nvSpPr>
        <p:spPr>
          <a:xfrm>
            <a:off x="8338564" y="4916970"/>
            <a:ext cx="1563847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43493" fontAlgn="base">
              <a:spcBef>
                <a:spcPct val="0"/>
              </a:spcBef>
              <a:spcAft>
                <a:spcPct val="0"/>
              </a:spcAft>
            </a:pPr>
            <a:r>
              <a:rPr lang="en-US" sz="1020" dirty="0">
                <a:solidFill>
                  <a:srgbClr val="000000"/>
                </a:solidFill>
                <a:cs typeface="Arial" charset="0"/>
              </a:rPr>
              <a:t>Cartridges</a:t>
            </a:r>
            <a:br>
              <a:rPr lang="en-US" sz="1020" dirty="0">
                <a:solidFill>
                  <a:srgbClr val="000000"/>
                </a:solidFill>
                <a:cs typeface="Arial" charset="0"/>
              </a:rPr>
            </a:br>
            <a:r>
              <a:rPr lang="en-US" sz="1020" dirty="0">
                <a:solidFill>
                  <a:srgbClr val="000000"/>
                </a:solidFill>
                <a:cs typeface="Arial" charset="0"/>
              </a:rPr>
              <a:t>Platform Extensions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805338" y="5708350"/>
            <a:ext cx="11234262" cy="877625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43493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27977" y="5898922"/>
            <a:ext cx="1329233" cy="469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43493" fontAlgn="base"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solidFill>
                  <a:srgbClr val="000000"/>
                </a:solidFill>
                <a:cs typeface="Arial" charset="0"/>
              </a:rPr>
              <a:t>Other</a:t>
            </a:r>
          </a:p>
          <a:p>
            <a:pPr defTabSz="1243493" fontAlgn="base">
              <a:spcBef>
                <a:spcPct val="0"/>
              </a:spcBef>
              <a:spcAft>
                <a:spcPct val="0"/>
              </a:spcAft>
            </a:pPr>
            <a:r>
              <a:rPr lang="en-US" sz="1224" dirty="0">
                <a:solidFill>
                  <a:srgbClr val="000000"/>
                </a:solidFill>
                <a:cs typeface="Arial" charset="0"/>
              </a:rPr>
              <a:t>Enhancements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8331620" y="1903921"/>
            <a:ext cx="1581304" cy="4706735"/>
          </a:xfrm>
          <a:prstGeom prst="rect">
            <a:avLst/>
          </a:prstGeom>
          <a:noFill/>
          <a:ln w="127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243493" fontAlgn="base">
              <a:spcBef>
                <a:spcPct val="0"/>
              </a:spcBef>
              <a:spcAft>
                <a:spcPct val="0"/>
              </a:spcAft>
            </a:pPr>
            <a:endParaRPr lang="en-US" sz="1224" dirty="0">
              <a:solidFill>
                <a:srgbClr val="0070C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984829" y="5739086"/>
            <a:ext cx="1003801" cy="7201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43493" fontAlgn="base">
              <a:spcBef>
                <a:spcPct val="0"/>
              </a:spcBef>
              <a:spcAft>
                <a:spcPct val="0"/>
              </a:spcAft>
            </a:pPr>
            <a:r>
              <a:rPr lang="en-US" sz="1020" dirty="0">
                <a:solidFill>
                  <a:srgbClr val="000000"/>
                </a:solidFill>
                <a:cs typeface="Arial" charset="0"/>
              </a:rPr>
              <a:t>Multi-Tenancy</a:t>
            </a:r>
            <a:br>
              <a:rPr lang="en-US" sz="1020" dirty="0">
                <a:solidFill>
                  <a:srgbClr val="000000"/>
                </a:solidFill>
                <a:cs typeface="Arial" charset="0"/>
              </a:rPr>
            </a:br>
            <a:r>
              <a:rPr lang="en-US" sz="1020" dirty="0">
                <a:solidFill>
                  <a:srgbClr val="000000"/>
                </a:solidFill>
                <a:cs typeface="Arial" charset="0"/>
              </a:rPr>
              <a:t>Support</a:t>
            </a:r>
            <a:br>
              <a:rPr lang="en-US" sz="1020" dirty="0">
                <a:solidFill>
                  <a:srgbClr val="000000"/>
                </a:solidFill>
                <a:cs typeface="Arial" charset="0"/>
              </a:rPr>
            </a:br>
            <a:br>
              <a:rPr lang="en-US" sz="1020" dirty="0">
                <a:solidFill>
                  <a:srgbClr val="000000"/>
                </a:solidFill>
                <a:cs typeface="Arial" charset="0"/>
              </a:rPr>
            </a:br>
            <a:r>
              <a:rPr lang="en-US" sz="1020" dirty="0">
                <a:solidFill>
                  <a:srgbClr val="000000"/>
                </a:solidFill>
                <a:cs typeface="Arial" charset="0"/>
              </a:rPr>
              <a:t>Workspaces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5140162" y="5851836"/>
            <a:ext cx="1494319" cy="563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43493" fontAlgn="base">
              <a:spcBef>
                <a:spcPct val="0"/>
              </a:spcBef>
              <a:spcAft>
                <a:spcPct val="0"/>
              </a:spcAft>
            </a:pPr>
            <a:r>
              <a:rPr lang="en-US" sz="1020" dirty="0">
                <a:solidFill>
                  <a:srgbClr val="000000"/>
                </a:solidFill>
                <a:cs typeface="Arial" charset="0"/>
              </a:rPr>
              <a:t>ACP Blueprint Support</a:t>
            </a:r>
          </a:p>
          <a:p>
            <a:pPr algn="ctr" defTabSz="1243493" fontAlgn="base">
              <a:spcBef>
                <a:spcPct val="0"/>
              </a:spcBef>
              <a:spcAft>
                <a:spcPct val="0"/>
              </a:spcAft>
            </a:pPr>
            <a:endParaRPr lang="en-US" sz="1020" dirty="0">
              <a:solidFill>
                <a:srgbClr val="000000"/>
              </a:solidFill>
              <a:cs typeface="Arial" charset="0"/>
            </a:endParaRPr>
          </a:p>
          <a:p>
            <a:pPr algn="ctr" defTabSz="1243493" fontAlgn="base">
              <a:spcBef>
                <a:spcPct val="0"/>
              </a:spcBef>
              <a:spcAft>
                <a:spcPct val="0"/>
              </a:spcAft>
            </a:pPr>
            <a:r>
              <a:rPr lang="en-US" sz="1020" dirty="0">
                <a:solidFill>
                  <a:srgbClr val="000000"/>
                </a:solidFill>
                <a:cs typeface="Arial" charset="0"/>
              </a:rPr>
              <a:t>Azure Support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10103563" y="2135130"/>
            <a:ext cx="1442531" cy="524244"/>
            <a:chOff x="9027347" y="2347449"/>
            <a:chExt cx="1414375" cy="514010"/>
          </a:xfrm>
        </p:grpSpPr>
        <p:sp>
          <p:nvSpPr>
            <p:cNvPr id="64" name="Oval 63"/>
            <p:cNvSpPr/>
            <p:nvPr/>
          </p:nvSpPr>
          <p:spPr>
            <a:xfrm>
              <a:off x="9598611" y="2347449"/>
              <a:ext cx="271848" cy="271848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4349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33CC"/>
                  </a:solidFill>
                </a:rPr>
                <a:t>6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9027347" y="2617027"/>
              <a:ext cx="1414375" cy="244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4349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20" dirty="0">
                  <a:solidFill>
                    <a:srgbClr val="00BBEE"/>
                  </a:solidFill>
                  <a:cs typeface="Arial" charset="0"/>
                </a:rPr>
                <a:t>Docker Orchestration</a:t>
              </a:r>
            </a:p>
          </p:txBody>
        </p:sp>
      </p:grpSp>
      <p:pic>
        <p:nvPicPr>
          <p:cNvPr id="67" name="Picture 6" descr="http://blog.docker.com/wp-content/uploads/2013/08/KuDr42X_ITXghJhSInDZekNEF0jLt3NeVxtRye3tqc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7493" y="3393434"/>
            <a:ext cx="974736" cy="33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92905" y="4155226"/>
            <a:ext cx="690345" cy="552277"/>
          </a:xfrm>
          <a:prstGeom prst="rect">
            <a:avLst/>
          </a:prstGeom>
        </p:spPr>
      </p:pic>
      <p:pic>
        <p:nvPicPr>
          <p:cNvPr id="69" name="Picture 2" descr="http://www.n2ws.com/images/cloudformation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029" y="4486667"/>
            <a:ext cx="327661" cy="32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ectangle 69"/>
          <p:cNvSpPr/>
          <p:nvPr/>
        </p:nvSpPr>
        <p:spPr>
          <a:xfrm>
            <a:off x="10170953" y="4895034"/>
            <a:ext cx="1563847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43493" fontAlgn="base">
              <a:spcBef>
                <a:spcPct val="0"/>
              </a:spcBef>
              <a:spcAft>
                <a:spcPct val="0"/>
              </a:spcAft>
            </a:pPr>
            <a:r>
              <a:rPr lang="en-US" sz="1020" dirty="0">
                <a:solidFill>
                  <a:srgbClr val="000000"/>
                </a:solidFill>
                <a:cs typeface="Arial" charset="0"/>
              </a:rPr>
              <a:t>Cartridges</a:t>
            </a:r>
            <a:br>
              <a:rPr lang="en-US" sz="1020" dirty="0">
                <a:solidFill>
                  <a:srgbClr val="000000"/>
                </a:solidFill>
                <a:cs typeface="Arial" charset="0"/>
              </a:rPr>
            </a:br>
            <a:r>
              <a:rPr lang="en-US" sz="1020" dirty="0">
                <a:solidFill>
                  <a:srgbClr val="000000"/>
                </a:solidFill>
                <a:cs typeface="Arial" charset="0"/>
              </a:rPr>
              <a:t>Platform Extensions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0338009" y="5787063"/>
            <a:ext cx="1292340" cy="406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43493" fontAlgn="base">
              <a:spcBef>
                <a:spcPct val="0"/>
              </a:spcBef>
              <a:spcAft>
                <a:spcPct val="0"/>
              </a:spcAft>
            </a:pPr>
            <a:r>
              <a:rPr lang="en-US" sz="1020" dirty="0">
                <a:solidFill>
                  <a:srgbClr val="000000"/>
                </a:solidFill>
                <a:cs typeface="Arial" charset="0"/>
              </a:rPr>
              <a:t>Community Edition</a:t>
            </a:r>
          </a:p>
          <a:p>
            <a:pPr algn="ctr" defTabSz="1243493" fontAlgn="base">
              <a:spcBef>
                <a:spcPct val="0"/>
              </a:spcBef>
              <a:spcAft>
                <a:spcPct val="0"/>
              </a:spcAft>
            </a:pPr>
            <a:r>
              <a:rPr lang="en-US" sz="1020" dirty="0">
                <a:solidFill>
                  <a:srgbClr val="000000"/>
                </a:solidFill>
                <a:cs typeface="Arial" charset="0"/>
              </a:rPr>
              <a:t>Enterprise Edition</a:t>
            </a:r>
          </a:p>
        </p:txBody>
      </p:sp>
      <p:sp>
        <p:nvSpPr>
          <p:cNvPr id="72" name="Rectangle 71"/>
          <p:cNvSpPr/>
          <p:nvPr/>
        </p:nvSpPr>
        <p:spPr>
          <a:xfrm>
            <a:off x="8609114" y="5787063"/>
            <a:ext cx="1010213" cy="2492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43493" fontAlgn="base">
              <a:spcBef>
                <a:spcPct val="0"/>
              </a:spcBef>
              <a:spcAft>
                <a:spcPct val="0"/>
              </a:spcAft>
            </a:pPr>
            <a:r>
              <a:rPr lang="en-US" sz="1020" dirty="0">
                <a:solidFill>
                  <a:srgbClr val="000000"/>
                </a:solidFill>
                <a:cs typeface="Arial" charset="0"/>
              </a:rPr>
              <a:t>Open Sourced</a:t>
            </a:r>
          </a:p>
        </p:txBody>
      </p:sp>
    </p:spTree>
    <p:extLst>
      <p:ext uri="{BB962C8B-B14F-4D97-AF65-F5344CB8AC3E}">
        <p14:creationId xmlns:p14="http://schemas.microsoft.com/office/powerpoint/2010/main" val="2212439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 </a:t>
            </a:r>
            <a:r>
              <a:rPr lang="fr-FR" dirty="0" err="1"/>
              <a:t>flavours</a:t>
            </a:r>
            <a:r>
              <a:rPr lang="fr-FR" dirty="0"/>
              <a:t> of ADOP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29661" y="1476623"/>
            <a:ext cx="11375537" cy="4759077"/>
          </a:xfrm>
        </p:spPr>
        <p:txBody>
          <a:bodyPr/>
          <a:lstStyle/>
          <a:p>
            <a:r>
              <a:rPr lang="en-GB" sz="3924" dirty="0"/>
              <a:t>“M” : The managed multi-tenancy platform</a:t>
            </a:r>
          </a:p>
          <a:p>
            <a:r>
              <a:rPr lang="en-GB" sz="3924" dirty="0"/>
              <a:t>“F” : Fleet, the managed single-tenancy platform</a:t>
            </a:r>
          </a:p>
          <a:p>
            <a:r>
              <a:rPr lang="en-GB" sz="3924" dirty="0"/>
              <a:t>“B” : B…, on your own infrastructure and managed by you</a:t>
            </a:r>
          </a:p>
          <a:p>
            <a:endParaRPr lang="en-GB" sz="3924" dirty="0"/>
          </a:p>
          <a:p>
            <a:pPr marL="0" indent="0">
              <a:buNone/>
            </a:pPr>
            <a:r>
              <a:rPr lang="en-GB" sz="3924" dirty="0"/>
              <a:t>2 new sub-</a:t>
            </a:r>
            <a:r>
              <a:rPr lang="en-GB" sz="3924" dirty="0" err="1"/>
              <a:t>flavors</a:t>
            </a:r>
            <a:r>
              <a:rPr lang="en-GB" sz="3924" dirty="0"/>
              <a:t> upcoming</a:t>
            </a:r>
          </a:p>
          <a:p>
            <a:r>
              <a:rPr lang="en-GB" sz="3924" dirty="0"/>
              <a:t>Community Edition: Full OSS</a:t>
            </a:r>
          </a:p>
          <a:p>
            <a:r>
              <a:rPr lang="en-GB" sz="3924" dirty="0"/>
              <a:t>Enterprise Edition: Includes Atlassian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827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56841" y="1621"/>
          <a:ext cx="1618" cy="1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6841" y="1621"/>
                        <a:ext cx="1618" cy="16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ADOP – The Tools</a:t>
            </a:r>
          </a:p>
        </p:txBody>
      </p:sp>
      <p:pic>
        <p:nvPicPr>
          <p:cNvPr id="10" name="Picture 9" descr="https://git-scm.com/images/logo@2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564" y="5381164"/>
            <a:ext cx="1784449" cy="74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cdn.electric-cloud.com/wp-content/uploads/2014/09/EC-Gerrit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020" y="3718297"/>
            <a:ext cx="1858681" cy="173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://digitalmofo.com/wp-content/plugins/rss-poster/cache/fa69a_cucumber-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770" y="1898141"/>
            <a:ext cx="2246203" cy="78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s://upload.wikimedia.org/wikipedia/commons/e/e6/Sonarqube-48x200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515" y="3078668"/>
            <a:ext cx="2243689" cy="53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s://cldup.com/4P9pfv_Txb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422" y="4252702"/>
            <a:ext cx="2507192" cy="84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https://kevinkirsche.com/content/images/2014/Aug/logstash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417" y="5259738"/>
            <a:ext cx="2415122" cy="91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s://www.owasp.org/images/1/11/Zap128x128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22" y="3472959"/>
            <a:ext cx="1100849" cy="110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://3.bp.blogspot.com/-oJumEVaqtxg/VMQ3yBPJXnI/AAAAAAAAFGs/cKA7zu7BJNo/s1600/kibana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625" y="1905725"/>
            <a:ext cx="1937776" cy="69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https://upload.wikimedia.org/wikipedia/en/thumb/b/bf/JIRA_logo.svg/1280px-JIRA_logo.svg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800" y="1879895"/>
            <a:ext cx="1584948" cy="7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https://upload.wikimedia.org/wikipedia/en/5/5c/Seleniumlogo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63" y="5012832"/>
            <a:ext cx="1182573" cy="107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http://mirrors.jenkins-ci.org/art/jenkins-logo/1024x1024/logo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94" y="1819499"/>
            <a:ext cx="885380" cy="122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http://s3.amazonaws.com/opscode-corpsite/assets/121/pic-chef-logo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0" y="5092572"/>
            <a:ext cx="1091373" cy="107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https://www.elastic.co/static/img/logo-elastic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680" y="3233646"/>
            <a:ext cx="2293934" cy="70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http://uploads.webflow.com/53c80aee6550f9c556fc96d0/53c818986dea1fda7d18ef4e_logoConfluencePNG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665" y="4144120"/>
            <a:ext cx="2201020" cy="57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469" y="1640909"/>
            <a:ext cx="1496904" cy="1297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007" y="3248156"/>
            <a:ext cx="2357196" cy="17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10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6362983" y="3307584"/>
            <a:ext cx="5550183" cy="29745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89961" y="3307584"/>
            <a:ext cx="5550183" cy="29745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Component </a:t>
            </a:r>
            <a:r>
              <a:rPr lang="fr-FR" dirty="0" err="1"/>
              <a:t>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29661" y="1247553"/>
            <a:ext cx="5744140" cy="4759077"/>
          </a:xfrm>
        </p:spPr>
        <p:txBody>
          <a:bodyPr/>
          <a:lstStyle/>
          <a:p>
            <a:r>
              <a:rPr lang="en-GB" sz="2400" dirty="0">
                <a:solidFill>
                  <a:schemeClr val="tx1"/>
                </a:solidFill>
              </a:rPr>
              <a:t>Three main components:</a:t>
            </a:r>
          </a:p>
          <a:p>
            <a:pPr marL="757754" lvl="1" indent="-291444"/>
            <a:r>
              <a:rPr lang="en-GB" dirty="0"/>
              <a:t>Core – the bundle of pre-configured tools in ADOP/B</a:t>
            </a:r>
          </a:p>
          <a:p>
            <a:pPr marL="757754" lvl="1" indent="-291444"/>
            <a:r>
              <a:rPr lang="en-GB" dirty="0"/>
              <a:t>Cartridges</a:t>
            </a:r>
          </a:p>
          <a:p>
            <a:pPr marL="757754" lvl="1" indent="-291444"/>
            <a:r>
              <a:rPr lang="en-GB" dirty="0"/>
              <a:t>Platform Extensions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6640" y="3494836"/>
            <a:ext cx="50381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b="1" dirty="0"/>
              <a:t>Platform Extensions</a:t>
            </a:r>
          </a:p>
          <a:p>
            <a:endParaRPr lang="en-GB" sz="1800" dirty="0"/>
          </a:p>
          <a:p>
            <a:r>
              <a:rPr lang="en-GB" sz="1800" dirty="0"/>
              <a:t>Provides the ability to extend the Core and add new tools or extensions to existing tools</a:t>
            </a:r>
          </a:p>
          <a:p>
            <a:r>
              <a:rPr lang="en-GB" sz="1800" dirty="0"/>
              <a:t>For example: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Jenkins plugins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Sonar plugins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Tools (via Docker or EC2)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…the list goes 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53474" y="3537524"/>
            <a:ext cx="52231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b="1" dirty="0"/>
              <a:t>Cartridges</a:t>
            </a:r>
          </a:p>
          <a:p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Standardised approach of packaging and sharing reusable software delivery assets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Defines the Git repositories with sample code, Jenkins jobs and pipelines that define a reference implementation for a particular technology</a:t>
            </a:r>
          </a:p>
        </p:txBody>
      </p:sp>
      <p:sp>
        <p:nvSpPr>
          <p:cNvPr id="6" name="Rectangle 5"/>
          <p:cNvSpPr/>
          <p:nvPr/>
        </p:nvSpPr>
        <p:spPr>
          <a:xfrm>
            <a:off x="1270512" y="6153688"/>
            <a:ext cx="11416788" cy="696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7754" lvl="1" indent="-291444"/>
            <a:r>
              <a:rPr lang="en-GB" sz="1600" dirty="0"/>
              <a:t>If it’s not in the Core and it could be used by multiple cartridges, it is probably a platform extension</a:t>
            </a:r>
            <a:r>
              <a:rPr lang="en-GB" sz="3924" dirty="0"/>
              <a:t> </a:t>
            </a:r>
          </a:p>
        </p:txBody>
      </p:sp>
      <p:pic>
        <p:nvPicPr>
          <p:cNvPr id="5122" name="Picture 2" descr="Cartrid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344" y="433520"/>
            <a:ext cx="3026056" cy="23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368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Upstream</a:t>
            </a:r>
            <a:r>
              <a:rPr lang="fr-FR" dirty="0"/>
              <a:t> Contributions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29661" y="1476623"/>
            <a:ext cx="11375537" cy="4759077"/>
          </a:xfrm>
        </p:spPr>
        <p:txBody>
          <a:bodyPr/>
          <a:lstStyle/>
          <a:p>
            <a:r>
              <a:rPr lang="en-GB" sz="3200" dirty="0"/>
              <a:t>Projects are welcome to contribute plugins or platform extensions:</a:t>
            </a:r>
          </a:p>
          <a:p>
            <a:endParaRPr lang="en-GB" sz="3200" dirty="0"/>
          </a:p>
          <a:p>
            <a:r>
              <a:rPr lang="en-GB" sz="3200" dirty="0"/>
              <a:t>Cartridge examples: FOSS Java, FOSS JavaScript, Drupal, Oracle, Mule, SAP, etc. </a:t>
            </a:r>
          </a:p>
          <a:p>
            <a:endParaRPr lang="en-GB" sz="3200" dirty="0"/>
          </a:p>
          <a:p>
            <a:r>
              <a:rPr lang="en-GB" sz="3200" dirty="0"/>
              <a:t>Platform Extension examples: AWS, </a:t>
            </a:r>
            <a:r>
              <a:rPr lang="en-GB" sz="3200" dirty="0" err="1"/>
              <a:t>DockerSwarm</a:t>
            </a:r>
            <a:r>
              <a:rPr lang="en-GB" sz="3200" dirty="0"/>
              <a:t>, Ms ARM, </a:t>
            </a:r>
            <a:r>
              <a:rPr lang="en-GB" sz="3200" dirty="0" err="1"/>
              <a:t>CucumberPlugin</a:t>
            </a:r>
            <a:r>
              <a:rPr lang="en-GB" sz="3200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4089708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 programme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Automatisation avec Azure</a:t>
            </a:r>
          </a:p>
          <a:p>
            <a:r>
              <a:rPr lang="fr-FR" dirty="0"/>
              <a:t>ADOP : </a:t>
            </a:r>
            <a:r>
              <a:rPr lang="fr-FR" dirty="0" err="1"/>
              <a:t>Accenture</a:t>
            </a:r>
            <a:r>
              <a:rPr lang="fr-FR" dirty="0"/>
              <a:t> </a:t>
            </a:r>
            <a:r>
              <a:rPr lang="fr-FR" dirty="0" err="1"/>
              <a:t>DevOps</a:t>
            </a:r>
            <a:r>
              <a:rPr lang="fr-FR" dirty="0"/>
              <a:t> Platform</a:t>
            </a:r>
          </a:p>
          <a:p>
            <a:r>
              <a:rPr lang="fr-FR" dirty="0"/>
              <a:t>ADOP sur Azure</a:t>
            </a:r>
          </a:p>
        </p:txBody>
      </p:sp>
    </p:spTree>
    <p:extLst>
      <p:ext uri="{BB962C8B-B14F-4D97-AF65-F5344CB8AC3E}">
        <p14:creationId xmlns:p14="http://schemas.microsoft.com/office/powerpoint/2010/main" val="2671955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Key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19667" y="1612900"/>
            <a:ext cx="5666833" cy="5004482"/>
          </a:xfrm>
        </p:spPr>
        <p:txBody>
          <a:bodyPr/>
          <a:lstStyle/>
          <a:p>
            <a:r>
              <a:rPr lang="en-GB" sz="2400" dirty="0"/>
              <a:t>ADOP: </a:t>
            </a:r>
            <a:r>
              <a:rPr lang="en-GB" sz="2400" dirty="0">
                <a:hlinkClick r:id="rId3"/>
              </a:rPr>
              <a:t>https://github.com/Accenture/adop-docker-compose</a:t>
            </a:r>
            <a:endParaRPr lang="en-GB" sz="2400" dirty="0"/>
          </a:p>
          <a:p>
            <a:r>
              <a:rPr lang="en-GB" sz="2400" dirty="0"/>
              <a:t>Java Cartridge: </a:t>
            </a:r>
            <a:r>
              <a:rPr lang="en-GB" sz="2400" dirty="0">
                <a:hlinkClick r:id="rId4"/>
              </a:rPr>
              <a:t>https://github.com/Accenture/adop-cartridge-java</a:t>
            </a:r>
            <a:endParaRPr lang="en-GB" sz="2400" dirty="0"/>
          </a:p>
          <a:p>
            <a:r>
              <a:rPr lang="fr-FR" sz="2400" dirty="0" err="1"/>
              <a:t>Gitter</a:t>
            </a:r>
            <a:r>
              <a:rPr lang="fr-FR" sz="2400" dirty="0"/>
              <a:t>: </a:t>
            </a:r>
            <a:r>
              <a:rPr lang="fr-FR" sz="2400" dirty="0">
                <a:hlinkClick r:id="rId5"/>
              </a:rPr>
              <a:t>https://gitter.im/Accenture/ADOP</a:t>
            </a:r>
            <a:endParaRPr lang="fr-FR" sz="2400" dirty="0"/>
          </a:p>
          <a:p>
            <a:r>
              <a:rPr lang="fr-FR" sz="2400" dirty="0">
                <a:hlinkClick r:id="rId6"/>
              </a:rPr>
              <a:t>https://www.accenture.com/us-en/blogs/blogs-open-sourcing-accenture-devops-platform</a:t>
            </a:r>
            <a:endParaRPr lang="fr-FR" sz="2400" dirty="0"/>
          </a:p>
          <a:p>
            <a:endParaRPr lang="fr-FR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4202" y="3378391"/>
            <a:ext cx="3370597" cy="31807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7203" y="295275"/>
            <a:ext cx="4332180" cy="255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94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ADOP dans Azure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39" y="6146800"/>
            <a:ext cx="3632429" cy="58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41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Ajouter Azure comme option de déploiement d’ADOP</a:t>
            </a:r>
          </a:p>
          <a:p>
            <a:r>
              <a:rPr lang="fr-FR" dirty="0"/>
              <a:t>Respecter le principes d’ADOP :</a:t>
            </a:r>
          </a:p>
          <a:p>
            <a:pPr lvl="1"/>
            <a:r>
              <a:rPr lang="fr-FR" dirty="0"/>
              <a:t>Déploiement automatisé</a:t>
            </a:r>
          </a:p>
          <a:p>
            <a:pPr lvl="1"/>
            <a:r>
              <a:rPr lang="fr-FR" dirty="0"/>
              <a:t>Shell scripts, Docker Machine, Docker Compose</a:t>
            </a:r>
          </a:p>
          <a:p>
            <a:pPr lvl="1"/>
            <a:r>
              <a:rPr lang="fr-FR" dirty="0"/>
              <a:t>Open Source</a:t>
            </a:r>
          </a:p>
          <a:p>
            <a:r>
              <a:rPr lang="fr-FR" dirty="0"/>
              <a:t>Quelques jours de collaboration</a:t>
            </a:r>
          </a:p>
        </p:txBody>
      </p:sp>
    </p:spTree>
    <p:extLst>
      <p:ext uri="{BB962C8B-B14F-4D97-AF65-F5344CB8AC3E}">
        <p14:creationId xmlns:p14="http://schemas.microsoft.com/office/powerpoint/2010/main" val="62727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Méthode 1 : Script et Docker Machine</a:t>
            </a:r>
          </a:p>
          <a:p>
            <a:r>
              <a:rPr lang="fr-FR" dirty="0"/>
              <a:t>Méthode 2 : ARM </a:t>
            </a:r>
            <a:r>
              <a:rPr lang="fr-FR" dirty="0" err="1"/>
              <a:t>Templace</a:t>
            </a:r>
            <a:endParaRPr lang="fr-FR" dirty="0"/>
          </a:p>
          <a:p>
            <a:r>
              <a:rPr lang="fr-FR" dirty="0"/>
              <a:t>Méthode 3 : cluster Azure Container Service en mode Docker </a:t>
            </a:r>
            <a:r>
              <a:rPr lang="fr-FR" dirty="0" err="1"/>
              <a:t>Swarm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7154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Démo 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39" y="6146800"/>
            <a:ext cx="3632429" cy="58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055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Docker dans Azure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29662" y="1252691"/>
            <a:ext cx="7140102" cy="2084319"/>
          </a:xfrm>
        </p:spPr>
        <p:txBody>
          <a:bodyPr/>
          <a:lstStyle/>
          <a:p>
            <a:r>
              <a:rPr lang="fr-FR" dirty="0"/>
              <a:t>Docker on Ubuntu Server</a:t>
            </a:r>
          </a:p>
          <a:p>
            <a:r>
              <a:rPr lang="fr-FR" dirty="0"/>
              <a:t>Docker VM extension</a:t>
            </a:r>
          </a:p>
          <a:p>
            <a:r>
              <a:rPr lang="fr-FR" dirty="0"/>
              <a:t>Docker Machine</a:t>
            </a:r>
          </a:p>
          <a:p>
            <a:r>
              <a:rPr lang="fr-FR" dirty="0"/>
              <a:t>Azure Container Service</a:t>
            </a:r>
          </a:p>
          <a:p>
            <a:r>
              <a:rPr lang="fr-FR" dirty="0"/>
              <a:t>DC/OS on Azure</a:t>
            </a:r>
          </a:p>
          <a:p>
            <a:r>
              <a:rPr lang="fr-FR" dirty="0"/>
              <a:t>Docker for Azure</a:t>
            </a:r>
          </a:p>
          <a:p>
            <a:r>
              <a:rPr lang="fr-FR" dirty="0"/>
              <a:t>Docker Datacenter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3199" y="3560942"/>
            <a:ext cx="4972050" cy="3286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955" y="233151"/>
            <a:ext cx="4020294" cy="320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16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Liens utiles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Documentation ARM </a:t>
            </a:r>
            <a:r>
              <a:rPr lang="fr-FR" dirty="0" err="1"/>
              <a:t>templates</a:t>
            </a:r>
            <a:r>
              <a:rPr lang="fr-FR" dirty="0"/>
              <a:t> : </a:t>
            </a:r>
            <a:r>
              <a:rPr lang="en-US" dirty="0">
                <a:hlinkClick r:id="rId2"/>
              </a:rPr>
              <a:t>https://azure.microsoft.com/en-us/documentation/templates/</a:t>
            </a:r>
            <a:endParaRPr lang="en-US" dirty="0"/>
          </a:p>
          <a:p>
            <a:r>
              <a:rPr lang="en-US" dirty="0"/>
              <a:t>“Fork” de ADOP avec </a:t>
            </a:r>
            <a:r>
              <a:rPr lang="en-US" dirty="0" err="1"/>
              <a:t>méthode</a:t>
            </a:r>
            <a:r>
              <a:rPr lang="en-US" dirty="0"/>
              <a:t> 1 :</a:t>
            </a:r>
          </a:p>
          <a:p>
            <a:r>
              <a:rPr lang="en-US" dirty="0">
                <a:hlinkClick r:id="rId3"/>
              </a:rPr>
              <a:t>https://github.com/pascals-msft/adop-docker-compose</a:t>
            </a:r>
            <a:endParaRPr lang="en-US" dirty="0"/>
          </a:p>
          <a:p>
            <a:r>
              <a:rPr lang="en-US" dirty="0"/>
              <a:t>Template ARM pour </a:t>
            </a:r>
            <a:r>
              <a:rPr lang="en-US" dirty="0" err="1"/>
              <a:t>méthode</a:t>
            </a:r>
            <a:r>
              <a:rPr lang="en-US" dirty="0"/>
              <a:t> 2 : </a:t>
            </a:r>
            <a:r>
              <a:rPr lang="en-US" dirty="0">
                <a:hlinkClick r:id="rId4"/>
              </a:rPr>
              <a:t>https://github.com/pascals-msft/adop-arm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6420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0" y="501833"/>
            <a:ext cx="12436475" cy="452022"/>
          </a:xfrm>
        </p:spPr>
        <p:txBody>
          <a:bodyPr>
            <a:noAutofit/>
          </a:bodyPr>
          <a:lstStyle/>
          <a:p>
            <a:pPr algn="ctr"/>
            <a:r>
              <a:rPr lang="fr-FR" sz="4000" dirty="0"/>
              <a:t>Retrouvez-nous sur Twitter et autres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467" y="2030231"/>
            <a:ext cx="2351849" cy="2351849"/>
          </a:xfrm>
          <a:prstGeom prst="rect">
            <a:avLst/>
          </a:prstGeom>
        </p:spPr>
      </p:pic>
      <p:sp>
        <p:nvSpPr>
          <p:cNvPr id="14" name="Text Placeholder 8"/>
          <p:cNvSpPr txBox="1">
            <a:spLocks/>
          </p:cNvSpPr>
          <p:nvPr/>
        </p:nvSpPr>
        <p:spPr>
          <a:xfrm>
            <a:off x="1630667" y="1397085"/>
            <a:ext cx="3539448" cy="4520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Wingdings" pitchFamily="2" charset="2"/>
              <a:buNone/>
              <a:defRPr lang="en-US" sz="2400" kern="1200" spc="-75" baseline="0" dirty="0">
                <a:solidFill>
                  <a:schemeClr val="bg1"/>
                </a:solidFill>
                <a:latin typeface="Segoe UI Light" pitchFamily="34" charset="0"/>
                <a:ea typeface="+mn-ea"/>
                <a:cs typeface="+mn-cs"/>
              </a:defRPr>
            </a:lvl1pPr>
            <a:lvl2pPr marL="0" indent="0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Wingdings" pitchFamily="2" charset="2"/>
              <a:buNone/>
              <a:tabLst>
                <a:tab pos="472742" algn="l"/>
              </a:tabLst>
              <a:defRPr sz="15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77800" indent="-177800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Wingdings" pitchFamily="2" charset="2"/>
              <a:buChar char="§"/>
              <a:defRPr sz="15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12192" indent="-167901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Wingdings" pitchFamily="2" charset="2"/>
              <a:buChar char="§"/>
              <a:tabLst>
                <a:tab pos="685891" algn="l"/>
              </a:tabLst>
              <a:defRPr sz="15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4pPr>
            <a:lvl5pPr marL="1284856" indent="-172664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Wingdings" pitchFamily="2" charset="2"/>
              <a:buChar char="§"/>
              <a:defRPr sz="15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5pPr>
            <a:lvl6pPr marL="1886126" indent="-171466" algn="l" defTabSz="6858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058" indent="-171466" algn="l" defTabSz="6858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990" indent="-171466" algn="l" defTabSz="6858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922" indent="-171466" algn="l" defTabSz="6858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dirty="0"/>
              <a:t>Pascal Sauliere</a:t>
            </a:r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1645969" y="4563204"/>
            <a:ext cx="3524146" cy="113621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Wingdings" pitchFamily="2" charset="2"/>
              <a:buNone/>
              <a:defRPr lang="en-US" sz="6600" i="0" kern="1200" spc="-75" baseline="0" dirty="0" smtClean="0">
                <a:solidFill>
                  <a:schemeClr val="bg1"/>
                </a:solidFill>
                <a:latin typeface="Segoe UI Light" pitchFamily="34" charset="0"/>
                <a:ea typeface="+mn-ea"/>
                <a:cs typeface="+mn-cs"/>
              </a:defRPr>
            </a:lvl1pPr>
            <a:lvl2pPr marL="0" indent="0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Wingdings" pitchFamily="2" charset="2"/>
              <a:buNone/>
              <a:tabLst>
                <a:tab pos="472742" algn="l"/>
              </a:tabLst>
              <a:defRPr sz="15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77800" indent="-177800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Wingdings" pitchFamily="2" charset="2"/>
              <a:buChar char="§"/>
              <a:defRPr sz="15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12192" indent="-167901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Wingdings" pitchFamily="2" charset="2"/>
              <a:buChar char="§"/>
              <a:tabLst>
                <a:tab pos="685891" algn="l"/>
              </a:tabLst>
              <a:defRPr sz="15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4pPr>
            <a:lvl5pPr marL="1284856" indent="-172664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Wingdings" pitchFamily="2" charset="2"/>
              <a:buChar char="§"/>
              <a:defRPr sz="15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5pPr>
            <a:lvl6pPr marL="1886126" indent="-171466" algn="l" defTabSz="6858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058" indent="-171466" algn="l" defTabSz="6858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990" indent="-171466" algn="l" defTabSz="6858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922" indent="-171466" algn="l" defTabSz="6858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/>
              <a:t>http://aka.ms/pascals</a:t>
            </a:r>
          </a:p>
          <a:p>
            <a:pPr algn="ctr"/>
            <a:r>
              <a:rPr lang="fr-FR" sz="2400" dirty="0"/>
              <a:t>http://aka.ms/itcast</a:t>
            </a:r>
          </a:p>
          <a:p>
            <a:pPr algn="ctr"/>
            <a:r>
              <a:rPr lang="fr-FR" sz="2400" dirty="0"/>
              <a:t>Twitter : @</a:t>
            </a:r>
            <a:r>
              <a:rPr lang="fr-FR" sz="2400" dirty="0" err="1"/>
              <a:t>psauliere</a:t>
            </a:r>
            <a:endParaRPr lang="fr-FR" sz="2400" dirty="0"/>
          </a:p>
        </p:txBody>
      </p:sp>
      <p:sp>
        <p:nvSpPr>
          <p:cNvPr id="6" name="Text Placeholder 8"/>
          <p:cNvSpPr txBox="1">
            <a:spLocks/>
          </p:cNvSpPr>
          <p:nvPr/>
        </p:nvSpPr>
        <p:spPr>
          <a:xfrm>
            <a:off x="6671018" y="1397085"/>
            <a:ext cx="3539448" cy="4520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Wingdings" pitchFamily="2" charset="2"/>
              <a:buNone/>
              <a:defRPr lang="en-US" sz="2400" kern="1200" spc="-75" baseline="0" dirty="0">
                <a:solidFill>
                  <a:schemeClr val="bg1"/>
                </a:solidFill>
                <a:latin typeface="Segoe UI Light" pitchFamily="34" charset="0"/>
                <a:ea typeface="+mn-ea"/>
                <a:cs typeface="+mn-cs"/>
              </a:defRPr>
            </a:lvl1pPr>
            <a:lvl2pPr marL="0" indent="0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Wingdings" pitchFamily="2" charset="2"/>
              <a:buNone/>
              <a:tabLst>
                <a:tab pos="472742" algn="l"/>
              </a:tabLst>
              <a:defRPr sz="15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77800" indent="-177800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Wingdings" pitchFamily="2" charset="2"/>
              <a:buChar char="§"/>
              <a:defRPr sz="15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12192" indent="-167901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Wingdings" pitchFamily="2" charset="2"/>
              <a:buChar char="§"/>
              <a:tabLst>
                <a:tab pos="685891" algn="l"/>
              </a:tabLst>
              <a:defRPr sz="15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4pPr>
            <a:lvl5pPr marL="1284856" indent="-172664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Wingdings" pitchFamily="2" charset="2"/>
              <a:buChar char="§"/>
              <a:defRPr sz="15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5pPr>
            <a:lvl6pPr marL="1886126" indent="-171466" algn="l" defTabSz="6858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058" indent="-171466" algn="l" defTabSz="6858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990" indent="-171466" algn="l" defTabSz="6858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922" indent="-171466" algn="l" defTabSz="6858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dirty="0"/>
              <a:t>Sébastien Bro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6686320" y="4664804"/>
            <a:ext cx="3524146" cy="113621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Wingdings" pitchFamily="2" charset="2"/>
              <a:buNone/>
              <a:defRPr lang="en-US" sz="6600" i="0" kern="1200" spc="-75" baseline="0" dirty="0" smtClean="0">
                <a:solidFill>
                  <a:schemeClr val="bg1"/>
                </a:solidFill>
                <a:latin typeface="Segoe UI Light" pitchFamily="34" charset="0"/>
                <a:ea typeface="+mn-ea"/>
                <a:cs typeface="+mn-cs"/>
              </a:defRPr>
            </a:lvl1pPr>
            <a:lvl2pPr marL="0" indent="0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Wingdings" pitchFamily="2" charset="2"/>
              <a:buNone/>
              <a:tabLst>
                <a:tab pos="472742" algn="l"/>
              </a:tabLst>
              <a:defRPr sz="15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77800" indent="-177800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Wingdings" pitchFamily="2" charset="2"/>
              <a:buChar char="§"/>
              <a:defRPr sz="15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12192" indent="-167901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Wingdings" pitchFamily="2" charset="2"/>
              <a:buChar char="§"/>
              <a:tabLst>
                <a:tab pos="685891" algn="l"/>
              </a:tabLst>
              <a:defRPr sz="15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4pPr>
            <a:lvl5pPr marL="1284856" indent="-172664" algn="l" defTabSz="6858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Wingdings" pitchFamily="2" charset="2"/>
              <a:buChar char="§"/>
              <a:defRPr sz="15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5pPr>
            <a:lvl6pPr marL="1886126" indent="-171466" algn="l" defTabSz="6858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058" indent="-171466" algn="l" defTabSz="6858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990" indent="-171466" algn="l" defTabSz="6858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922" indent="-171466" algn="l" defTabSz="6858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/>
              <a:t>Twitter : @</a:t>
            </a:r>
            <a:r>
              <a:rPr lang="fr-FR" sz="2400" dirty="0" err="1"/>
              <a:t>sbstnbr</a:t>
            </a:r>
            <a:endParaRPr lang="fr-FR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39" y="6146800"/>
            <a:ext cx="3632429" cy="5829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4817" y="2030231"/>
            <a:ext cx="2351849" cy="235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490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Automatisation dans Azure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39" y="6146800"/>
            <a:ext cx="3632429" cy="58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88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Infrastructure agile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3447098"/>
          </a:xfrm>
        </p:spPr>
        <p:txBody>
          <a:bodyPr/>
          <a:lstStyle/>
          <a:p>
            <a:r>
              <a:rPr lang="fr-FR" dirty="0"/>
              <a:t>Infrastructure as code</a:t>
            </a:r>
          </a:p>
          <a:p>
            <a:pPr lvl="1"/>
            <a:r>
              <a:rPr lang="fr-FR" dirty="0"/>
              <a:t>Penser l’infrastructure comme un développeur pense son code</a:t>
            </a:r>
          </a:p>
          <a:p>
            <a:pPr lvl="1"/>
            <a:r>
              <a:rPr lang="fr-FR" dirty="0"/>
              <a:t>Langages de scripts</a:t>
            </a:r>
          </a:p>
          <a:p>
            <a:pPr lvl="1"/>
            <a:r>
              <a:rPr lang="fr-FR" dirty="0"/>
              <a:t>Langages déclaratifs</a:t>
            </a:r>
          </a:p>
          <a:p>
            <a:pPr lvl="1"/>
            <a:r>
              <a:rPr lang="fr-FR" dirty="0"/>
              <a:t>Utiliser les méthodes et outils des développeurs : gestion des sources, versions</a:t>
            </a:r>
          </a:p>
          <a:p>
            <a:pPr lvl="1"/>
            <a:r>
              <a:rPr lang="fr-FR" dirty="0"/>
              <a:t>Associer le </a:t>
            </a:r>
            <a:r>
              <a:rPr lang="fr-FR" dirty="0" err="1"/>
              <a:t>dev</a:t>
            </a:r>
            <a:r>
              <a:rPr lang="fr-FR" dirty="0"/>
              <a:t> et l’infra dans les dépôts de code</a:t>
            </a:r>
          </a:p>
          <a:p>
            <a:r>
              <a:rPr lang="fr-FR" dirty="0"/>
              <a:t>Orchestration</a:t>
            </a:r>
          </a:p>
          <a:p>
            <a:pPr lvl="1"/>
            <a:r>
              <a:rPr lang="fr-FR" dirty="0"/>
              <a:t>Grouper les tâches automatisées – </a:t>
            </a:r>
            <a:r>
              <a:rPr lang="fr-FR" dirty="0" err="1"/>
              <a:t>Orchestrator</a:t>
            </a:r>
            <a:r>
              <a:rPr lang="fr-FR" dirty="0"/>
              <a:t>, Azure Automation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972" y="4894181"/>
            <a:ext cx="2036822" cy="18136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3693" y="4807102"/>
            <a:ext cx="1987768" cy="19877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8976" y="4996415"/>
            <a:ext cx="2888206" cy="1609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7415" y="61469"/>
            <a:ext cx="1884423" cy="188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0701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Provisionnement, déploiement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Provisionnement</a:t>
            </a:r>
          </a:p>
          <a:p>
            <a:pPr lvl="1"/>
            <a:r>
              <a:rPr lang="fr-FR" dirty="0"/>
              <a:t>Virtualisation : CPU, mémoire, stockage, réseau</a:t>
            </a:r>
          </a:p>
          <a:p>
            <a:pPr lvl="1"/>
            <a:r>
              <a:rPr lang="fr-FR" dirty="0"/>
              <a:t>Cloud : Azure Resource Manager, modèles JSON</a:t>
            </a:r>
          </a:p>
          <a:p>
            <a:pPr lvl="1"/>
            <a:r>
              <a:rPr lang="fr-FR" dirty="0"/>
              <a:t>(Clusters de) serveurs de containers : Docker Machine, Docker </a:t>
            </a:r>
            <a:r>
              <a:rPr lang="fr-FR" dirty="0" err="1"/>
              <a:t>Swarm</a:t>
            </a:r>
            <a:r>
              <a:rPr lang="fr-FR" dirty="0"/>
              <a:t>, DC/OS, </a:t>
            </a:r>
            <a:r>
              <a:rPr lang="fr-FR" dirty="0" err="1"/>
              <a:t>Kubernetes</a:t>
            </a:r>
            <a:endParaRPr lang="fr-FR" dirty="0"/>
          </a:p>
          <a:p>
            <a:r>
              <a:rPr lang="fr-FR" dirty="0"/>
              <a:t>Déploiement</a:t>
            </a:r>
          </a:p>
          <a:p>
            <a:pPr lvl="1"/>
            <a:r>
              <a:rPr lang="fr-FR" dirty="0"/>
              <a:t>Gestionnaires de packages : APT, </a:t>
            </a:r>
            <a:r>
              <a:rPr lang="fr-FR" dirty="0" err="1"/>
              <a:t>PackageManagement</a:t>
            </a:r>
            <a:r>
              <a:rPr lang="fr-FR" dirty="0"/>
              <a:t>, PowerShell </a:t>
            </a:r>
            <a:r>
              <a:rPr lang="fr-FR" dirty="0" err="1"/>
              <a:t>Gallery</a:t>
            </a:r>
            <a:r>
              <a:rPr lang="fr-FR" dirty="0"/>
              <a:t>, </a:t>
            </a:r>
            <a:r>
              <a:rPr lang="fr-FR" dirty="0" err="1"/>
              <a:t>Chocolatey</a:t>
            </a:r>
            <a:r>
              <a:rPr lang="fr-FR" dirty="0"/>
              <a:t>, </a:t>
            </a:r>
            <a:r>
              <a:rPr lang="fr-FR" dirty="0" err="1"/>
              <a:t>NuGet</a:t>
            </a:r>
            <a:r>
              <a:rPr lang="fr-FR" dirty="0"/>
              <a:t>, Docker Hub, Docker </a:t>
            </a:r>
            <a:r>
              <a:rPr lang="fr-FR" dirty="0" err="1"/>
              <a:t>Trusted</a:t>
            </a:r>
            <a:r>
              <a:rPr lang="fr-FR" dirty="0"/>
              <a:t> </a:t>
            </a:r>
            <a:r>
              <a:rPr lang="fr-FR" dirty="0" err="1"/>
              <a:t>Registry</a:t>
            </a:r>
            <a:r>
              <a:rPr lang="fr-FR" dirty="0"/>
              <a:t>…</a:t>
            </a:r>
          </a:p>
          <a:p>
            <a:pPr lvl="1"/>
            <a:r>
              <a:rPr lang="fr-FR" dirty="0"/>
              <a:t>Containers et clusters de serveurs de containers : Docker</a:t>
            </a:r>
          </a:p>
          <a:p>
            <a:pPr lvl="1"/>
            <a:r>
              <a:rPr lang="fr-FR" dirty="0"/>
              <a:t>Configurations déclaratives : PowerShell DSC, Chef, </a:t>
            </a:r>
            <a:r>
              <a:rPr lang="fr-FR" dirty="0" err="1"/>
              <a:t>Puppet</a:t>
            </a:r>
            <a:r>
              <a:rPr lang="fr-FR" dirty="0"/>
              <a:t>, </a:t>
            </a:r>
            <a:r>
              <a:rPr lang="fr-FR" dirty="0" err="1"/>
              <a:t>Ansible</a:t>
            </a:r>
            <a:r>
              <a:rPr lang="fr-FR" dirty="0"/>
              <a:t>, Salt </a:t>
            </a:r>
            <a:r>
              <a:rPr lang="fr-FR" dirty="0" err="1"/>
              <a:t>Stack</a:t>
            </a:r>
            <a:endParaRPr lang="fr-FR" dirty="0"/>
          </a:p>
          <a:p>
            <a:pPr lvl="1"/>
            <a:r>
              <a:rPr lang="fr-FR" dirty="0"/>
              <a:t>Tests automatisés (Pester)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750" y="5275501"/>
            <a:ext cx="1248380" cy="1248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2925" y="5275501"/>
            <a:ext cx="1141351" cy="1248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1060" y="5275501"/>
            <a:ext cx="1267734" cy="12483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1737" y="5275501"/>
            <a:ext cx="1248380" cy="12483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7011" y="2130425"/>
            <a:ext cx="1397979" cy="1248380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91555" y="5275501"/>
            <a:ext cx="1993435" cy="124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5181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Azure Resource Manager (ARM)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Principaux concepts :</a:t>
            </a:r>
          </a:p>
          <a:p>
            <a:pPr lvl="1"/>
            <a:r>
              <a:rPr lang="fr-FR" dirty="0"/>
              <a:t>Groupes de ressources : frontière du cycle de vie d’une application</a:t>
            </a:r>
          </a:p>
          <a:p>
            <a:pPr lvl="1"/>
            <a:r>
              <a:rPr lang="fr-FR" dirty="0"/>
              <a:t>Ressources : tout ce que l’on peut trouver dans Azure – VM, Web </a:t>
            </a:r>
            <a:r>
              <a:rPr lang="fr-FR" dirty="0" err="1"/>
              <a:t>app</a:t>
            </a:r>
            <a:r>
              <a:rPr lang="fr-FR" dirty="0"/>
              <a:t>, base SQL Azure…</a:t>
            </a:r>
          </a:p>
          <a:p>
            <a:pPr lvl="1"/>
            <a:r>
              <a:rPr lang="fr-FR" dirty="0"/>
              <a:t>RBAC : groupes d’utilisateurs, rôles, permissions sur groupes de ressources</a:t>
            </a:r>
          </a:p>
          <a:p>
            <a:pPr lvl="1"/>
            <a:r>
              <a:rPr lang="fr-FR" dirty="0"/>
              <a:t>Tags :  (clés, valeurs) sur ressources ou groupes de ressources</a:t>
            </a:r>
          </a:p>
          <a:p>
            <a:pPr lvl="1"/>
            <a:r>
              <a:rPr lang="fr-FR" dirty="0"/>
              <a:t>Policy : restrictions sur ressources</a:t>
            </a:r>
          </a:p>
          <a:p>
            <a:pPr lvl="1"/>
            <a:r>
              <a:rPr lang="fr-FR" dirty="0" err="1"/>
              <a:t>Templates</a:t>
            </a:r>
            <a:r>
              <a:rPr lang="fr-FR" dirty="0"/>
              <a:t> : définition déploiement et configuration de vos application</a:t>
            </a:r>
          </a:p>
          <a:p>
            <a:r>
              <a:rPr lang="fr-FR" dirty="0"/>
              <a:t>Bénéfices</a:t>
            </a:r>
          </a:p>
          <a:p>
            <a:pPr lvl="1"/>
            <a:r>
              <a:rPr lang="fr-FR" dirty="0"/>
              <a:t>Simplicité de l’administration – tags pour </a:t>
            </a:r>
            <a:r>
              <a:rPr lang="fr-FR" dirty="0" err="1"/>
              <a:t>reporting</a:t>
            </a:r>
            <a:r>
              <a:rPr lang="fr-FR" dirty="0"/>
              <a:t>, facturation, conformité, audit</a:t>
            </a:r>
          </a:p>
          <a:p>
            <a:pPr lvl="1"/>
            <a:r>
              <a:rPr lang="fr-FR" dirty="0"/>
              <a:t>Template déclaratif – qualité et simplicité</a:t>
            </a:r>
          </a:p>
          <a:p>
            <a:pPr lvl="1"/>
            <a:r>
              <a:rPr lang="fr-FR" dirty="0"/>
              <a:t>Idempotence – déploiements répétables et cohérents</a:t>
            </a:r>
          </a:p>
          <a:p>
            <a:pPr lvl="1"/>
            <a:r>
              <a:rPr lang="fr-FR" dirty="0"/>
              <a:t>Passage à l’échelle et parallélisme</a:t>
            </a:r>
          </a:p>
        </p:txBody>
      </p:sp>
    </p:spTree>
    <p:extLst>
      <p:ext uri="{BB962C8B-B14F-4D97-AF65-F5344CB8AC3E}">
        <p14:creationId xmlns:p14="http://schemas.microsoft.com/office/powerpoint/2010/main" val="164940275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/>
              <a:t>Azure Resource Manager - Groupe de ressources</a:t>
            </a:r>
          </a:p>
        </p:txBody>
      </p:sp>
      <p:sp>
        <p:nvSpPr>
          <p:cNvPr id="212" name="Subtitle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7002872" cy="2025170"/>
          </a:xfrm>
        </p:spPr>
        <p:txBody>
          <a:bodyPr/>
          <a:lstStyle/>
          <a:p>
            <a:r>
              <a:rPr lang="fr-FR" sz="3600" dirty="0"/>
              <a:t>Entité de gestion dans laquelle sont intégrés des regroupements de multiples ressources de même type ou non. </a:t>
            </a:r>
          </a:p>
          <a:p>
            <a:endParaRPr lang="fr-FR" sz="3600" dirty="0"/>
          </a:p>
          <a:p>
            <a:r>
              <a:rPr lang="fr-FR" sz="3600" dirty="0"/>
              <a:t>L’appartenance à un groupe de ressources est exclusive</a:t>
            </a:r>
          </a:p>
          <a:p>
            <a:r>
              <a:rPr lang="fr-FR" sz="3600" dirty="0"/>
              <a:t>Peuvent être multi-régions</a:t>
            </a:r>
          </a:p>
        </p:txBody>
      </p:sp>
      <p:grpSp>
        <p:nvGrpSpPr>
          <p:cNvPr id="109" name="Group 108"/>
          <p:cNvGrpSpPr>
            <a:grpSpLocks noChangeAspect="1"/>
          </p:cNvGrpSpPr>
          <p:nvPr/>
        </p:nvGrpSpPr>
        <p:grpSpPr bwMode="auto">
          <a:xfrm>
            <a:off x="7068513" y="1192875"/>
            <a:ext cx="4825511" cy="4608774"/>
            <a:chOff x="405" y="668"/>
            <a:chExt cx="3117" cy="2977"/>
          </a:xfrm>
        </p:grpSpPr>
        <p:sp>
          <p:nvSpPr>
            <p:cNvPr id="1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406" y="668"/>
              <a:ext cx="3116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412" y="676"/>
              <a:ext cx="3102" cy="2962"/>
            </a:xfrm>
            <a:custGeom>
              <a:avLst/>
              <a:gdLst>
                <a:gd name="T0" fmla="*/ 2649 w 2649"/>
                <a:gd name="T1" fmla="*/ 2496 h 2529"/>
                <a:gd name="T2" fmla="*/ 2616 w 2649"/>
                <a:gd name="T3" fmla="*/ 2529 h 2529"/>
                <a:gd name="T4" fmla="*/ 33 w 2649"/>
                <a:gd name="T5" fmla="*/ 2529 h 2529"/>
                <a:gd name="T6" fmla="*/ 0 w 2649"/>
                <a:gd name="T7" fmla="*/ 2496 h 2529"/>
                <a:gd name="T8" fmla="*/ 0 w 2649"/>
                <a:gd name="T9" fmla="*/ 33 h 2529"/>
                <a:gd name="T10" fmla="*/ 33 w 2649"/>
                <a:gd name="T11" fmla="*/ 0 h 2529"/>
                <a:gd name="T12" fmla="*/ 2616 w 2649"/>
                <a:gd name="T13" fmla="*/ 0 h 2529"/>
                <a:gd name="T14" fmla="*/ 2649 w 2649"/>
                <a:gd name="T15" fmla="*/ 33 h 2529"/>
                <a:gd name="T16" fmla="*/ 2649 w 2649"/>
                <a:gd name="T17" fmla="*/ 2496 h 2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9" h="2529">
                  <a:moveTo>
                    <a:pt x="2649" y="2496"/>
                  </a:moveTo>
                  <a:cubicBezTo>
                    <a:pt x="2649" y="2514"/>
                    <a:pt x="2634" y="2529"/>
                    <a:pt x="2616" y="2529"/>
                  </a:cubicBezTo>
                  <a:cubicBezTo>
                    <a:pt x="33" y="2529"/>
                    <a:pt x="33" y="2529"/>
                    <a:pt x="33" y="2529"/>
                  </a:cubicBezTo>
                  <a:cubicBezTo>
                    <a:pt x="15" y="2529"/>
                    <a:pt x="0" y="2514"/>
                    <a:pt x="0" y="249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4"/>
                    <a:pt x="15" y="0"/>
                    <a:pt x="33" y="0"/>
                  </a:cubicBezTo>
                  <a:cubicBezTo>
                    <a:pt x="2616" y="0"/>
                    <a:pt x="2616" y="0"/>
                    <a:pt x="2616" y="0"/>
                  </a:cubicBezTo>
                  <a:cubicBezTo>
                    <a:pt x="2634" y="0"/>
                    <a:pt x="2649" y="14"/>
                    <a:pt x="2649" y="33"/>
                  </a:cubicBezTo>
                  <a:cubicBezTo>
                    <a:pt x="2649" y="2496"/>
                    <a:pt x="2649" y="2496"/>
                    <a:pt x="2649" y="2496"/>
                  </a:cubicBezTo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405" y="669"/>
              <a:ext cx="3116" cy="2976"/>
            </a:xfrm>
            <a:custGeom>
              <a:avLst/>
              <a:gdLst>
                <a:gd name="T0" fmla="*/ 2655 w 2661"/>
                <a:gd name="T1" fmla="*/ 2502 h 2541"/>
                <a:gd name="T2" fmla="*/ 2649 w 2661"/>
                <a:gd name="T3" fmla="*/ 2502 h 2541"/>
                <a:gd name="T4" fmla="*/ 2641 w 2661"/>
                <a:gd name="T5" fmla="*/ 2521 h 2541"/>
                <a:gd name="T6" fmla="*/ 2622 w 2661"/>
                <a:gd name="T7" fmla="*/ 2529 h 2541"/>
                <a:gd name="T8" fmla="*/ 39 w 2661"/>
                <a:gd name="T9" fmla="*/ 2529 h 2541"/>
                <a:gd name="T10" fmla="*/ 20 w 2661"/>
                <a:gd name="T11" fmla="*/ 2521 h 2541"/>
                <a:gd name="T12" fmla="*/ 12 w 2661"/>
                <a:gd name="T13" fmla="*/ 2502 h 2541"/>
                <a:gd name="T14" fmla="*/ 12 w 2661"/>
                <a:gd name="T15" fmla="*/ 39 h 2541"/>
                <a:gd name="T16" fmla="*/ 20 w 2661"/>
                <a:gd name="T17" fmla="*/ 20 h 2541"/>
                <a:gd name="T18" fmla="*/ 39 w 2661"/>
                <a:gd name="T19" fmla="*/ 12 h 2541"/>
                <a:gd name="T20" fmla="*/ 2622 w 2661"/>
                <a:gd name="T21" fmla="*/ 12 h 2541"/>
                <a:gd name="T22" fmla="*/ 2641 w 2661"/>
                <a:gd name="T23" fmla="*/ 20 h 2541"/>
                <a:gd name="T24" fmla="*/ 2649 w 2661"/>
                <a:gd name="T25" fmla="*/ 39 h 2541"/>
                <a:gd name="T26" fmla="*/ 2649 w 2661"/>
                <a:gd name="T27" fmla="*/ 2502 h 2541"/>
                <a:gd name="T28" fmla="*/ 2655 w 2661"/>
                <a:gd name="T29" fmla="*/ 2502 h 2541"/>
                <a:gd name="T30" fmla="*/ 2661 w 2661"/>
                <a:gd name="T31" fmla="*/ 2502 h 2541"/>
                <a:gd name="T32" fmla="*/ 2661 w 2661"/>
                <a:gd name="T33" fmla="*/ 39 h 2541"/>
                <a:gd name="T34" fmla="*/ 2622 w 2661"/>
                <a:gd name="T35" fmla="*/ 0 h 2541"/>
                <a:gd name="T36" fmla="*/ 39 w 2661"/>
                <a:gd name="T37" fmla="*/ 0 h 2541"/>
                <a:gd name="T38" fmla="*/ 0 w 2661"/>
                <a:gd name="T39" fmla="*/ 39 h 2541"/>
                <a:gd name="T40" fmla="*/ 0 w 2661"/>
                <a:gd name="T41" fmla="*/ 2502 h 2541"/>
                <a:gd name="T42" fmla="*/ 39 w 2661"/>
                <a:gd name="T43" fmla="*/ 2541 h 2541"/>
                <a:gd name="T44" fmla="*/ 2622 w 2661"/>
                <a:gd name="T45" fmla="*/ 2541 h 2541"/>
                <a:gd name="T46" fmla="*/ 2661 w 2661"/>
                <a:gd name="T47" fmla="*/ 2502 h 2541"/>
                <a:gd name="T48" fmla="*/ 2655 w 2661"/>
                <a:gd name="T49" fmla="*/ 2502 h 2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61" h="2541">
                  <a:moveTo>
                    <a:pt x="2655" y="2502"/>
                  </a:moveTo>
                  <a:cubicBezTo>
                    <a:pt x="2649" y="2502"/>
                    <a:pt x="2649" y="2502"/>
                    <a:pt x="2649" y="2502"/>
                  </a:cubicBezTo>
                  <a:cubicBezTo>
                    <a:pt x="2649" y="2509"/>
                    <a:pt x="2646" y="2516"/>
                    <a:pt x="2641" y="2521"/>
                  </a:cubicBezTo>
                  <a:cubicBezTo>
                    <a:pt x="2636" y="2526"/>
                    <a:pt x="2629" y="2529"/>
                    <a:pt x="2622" y="2529"/>
                  </a:cubicBezTo>
                  <a:cubicBezTo>
                    <a:pt x="39" y="2529"/>
                    <a:pt x="39" y="2529"/>
                    <a:pt x="39" y="2529"/>
                  </a:cubicBezTo>
                  <a:cubicBezTo>
                    <a:pt x="32" y="2529"/>
                    <a:pt x="25" y="2526"/>
                    <a:pt x="20" y="2521"/>
                  </a:cubicBezTo>
                  <a:cubicBezTo>
                    <a:pt x="15" y="2516"/>
                    <a:pt x="12" y="2509"/>
                    <a:pt x="12" y="2502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1"/>
                    <a:pt x="15" y="25"/>
                    <a:pt x="20" y="20"/>
                  </a:cubicBezTo>
                  <a:cubicBezTo>
                    <a:pt x="25" y="15"/>
                    <a:pt x="32" y="12"/>
                    <a:pt x="39" y="12"/>
                  </a:cubicBezTo>
                  <a:cubicBezTo>
                    <a:pt x="2622" y="12"/>
                    <a:pt x="2622" y="12"/>
                    <a:pt x="2622" y="12"/>
                  </a:cubicBezTo>
                  <a:cubicBezTo>
                    <a:pt x="2629" y="12"/>
                    <a:pt x="2636" y="15"/>
                    <a:pt x="2641" y="20"/>
                  </a:cubicBezTo>
                  <a:cubicBezTo>
                    <a:pt x="2646" y="25"/>
                    <a:pt x="2649" y="31"/>
                    <a:pt x="2649" y="39"/>
                  </a:cubicBezTo>
                  <a:cubicBezTo>
                    <a:pt x="2649" y="2502"/>
                    <a:pt x="2649" y="2502"/>
                    <a:pt x="2649" y="2502"/>
                  </a:cubicBezTo>
                  <a:cubicBezTo>
                    <a:pt x="2655" y="2502"/>
                    <a:pt x="2655" y="2502"/>
                    <a:pt x="2655" y="2502"/>
                  </a:cubicBezTo>
                  <a:cubicBezTo>
                    <a:pt x="2661" y="2502"/>
                    <a:pt x="2661" y="2502"/>
                    <a:pt x="2661" y="2502"/>
                  </a:cubicBezTo>
                  <a:cubicBezTo>
                    <a:pt x="2661" y="39"/>
                    <a:pt x="2661" y="39"/>
                    <a:pt x="2661" y="39"/>
                  </a:cubicBezTo>
                  <a:cubicBezTo>
                    <a:pt x="2661" y="17"/>
                    <a:pt x="2643" y="0"/>
                    <a:pt x="262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18" y="0"/>
                    <a:pt x="0" y="17"/>
                    <a:pt x="0" y="39"/>
                  </a:cubicBezTo>
                  <a:cubicBezTo>
                    <a:pt x="0" y="2502"/>
                    <a:pt x="0" y="2502"/>
                    <a:pt x="0" y="2502"/>
                  </a:cubicBezTo>
                  <a:cubicBezTo>
                    <a:pt x="0" y="2523"/>
                    <a:pt x="18" y="2541"/>
                    <a:pt x="39" y="2541"/>
                  </a:cubicBezTo>
                  <a:cubicBezTo>
                    <a:pt x="2622" y="2541"/>
                    <a:pt x="2622" y="2541"/>
                    <a:pt x="2622" y="2541"/>
                  </a:cubicBezTo>
                  <a:cubicBezTo>
                    <a:pt x="2643" y="2541"/>
                    <a:pt x="2661" y="2523"/>
                    <a:pt x="2661" y="2502"/>
                  </a:cubicBezTo>
                  <a:lnTo>
                    <a:pt x="2655" y="25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999" y="1251"/>
              <a:ext cx="1928" cy="1927"/>
            </a:xfrm>
            <a:custGeom>
              <a:avLst/>
              <a:gdLst>
                <a:gd name="T0" fmla="*/ 878 w 1647"/>
                <a:gd name="T1" fmla="*/ 19 h 1645"/>
                <a:gd name="T2" fmla="*/ 1628 w 1647"/>
                <a:gd name="T3" fmla="*/ 821 h 1645"/>
                <a:gd name="T4" fmla="*/ 1392 w 1647"/>
                <a:gd name="T5" fmla="*/ 1390 h 1645"/>
                <a:gd name="T6" fmla="*/ 823 w 1647"/>
                <a:gd name="T7" fmla="*/ 1626 h 1645"/>
                <a:gd name="T8" fmla="*/ 255 w 1647"/>
                <a:gd name="T9" fmla="*/ 1390 h 1645"/>
                <a:gd name="T10" fmla="*/ 19 w 1647"/>
                <a:gd name="T11" fmla="*/ 821 h 1645"/>
                <a:gd name="T12" fmla="*/ 54 w 1647"/>
                <a:gd name="T13" fmla="*/ 587 h 1645"/>
                <a:gd name="T14" fmla="*/ 35 w 1647"/>
                <a:gd name="T15" fmla="*/ 581 h 1645"/>
                <a:gd name="T16" fmla="*/ 0 w 1647"/>
                <a:gd name="T17" fmla="*/ 821 h 1645"/>
                <a:gd name="T18" fmla="*/ 823 w 1647"/>
                <a:gd name="T19" fmla="*/ 1645 h 1645"/>
                <a:gd name="T20" fmla="*/ 1647 w 1647"/>
                <a:gd name="T21" fmla="*/ 821 h 1645"/>
                <a:gd name="T22" fmla="*/ 879 w 1647"/>
                <a:gd name="T23" fmla="*/ 0 h 1645"/>
                <a:gd name="T24" fmla="*/ 878 w 1647"/>
                <a:gd name="T25" fmla="*/ 19 h 1645"/>
                <a:gd name="T26" fmla="*/ 878 w 1647"/>
                <a:gd name="T27" fmla="*/ 19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47" h="1645">
                  <a:moveTo>
                    <a:pt x="878" y="19"/>
                  </a:moveTo>
                  <a:cubicBezTo>
                    <a:pt x="1297" y="46"/>
                    <a:pt x="1628" y="395"/>
                    <a:pt x="1628" y="821"/>
                  </a:cubicBezTo>
                  <a:cubicBezTo>
                    <a:pt x="1628" y="1043"/>
                    <a:pt x="1538" y="1245"/>
                    <a:pt x="1392" y="1390"/>
                  </a:cubicBezTo>
                  <a:cubicBezTo>
                    <a:pt x="1247" y="1536"/>
                    <a:pt x="1046" y="1626"/>
                    <a:pt x="823" y="1626"/>
                  </a:cubicBezTo>
                  <a:cubicBezTo>
                    <a:pt x="601" y="1626"/>
                    <a:pt x="400" y="1536"/>
                    <a:pt x="255" y="1390"/>
                  </a:cubicBezTo>
                  <a:cubicBezTo>
                    <a:pt x="109" y="1245"/>
                    <a:pt x="19" y="1043"/>
                    <a:pt x="19" y="821"/>
                  </a:cubicBezTo>
                  <a:cubicBezTo>
                    <a:pt x="19" y="740"/>
                    <a:pt x="31" y="661"/>
                    <a:pt x="54" y="587"/>
                  </a:cubicBezTo>
                  <a:cubicBezTo>
                    <a:pt x="35" y="581"/>
                    <a:pt x="35" y="581"/>
                    <a:pt x="35" y="581"/>
                  </a:cubicBezTo>
                  <a:cubicBezTo>
                    <a:pt x="12" y="657"/>
                    <a:pt x="0" y="738"/>
                    <a:pt x="0" y="821"/>
                  </a:cubicBezTo>
                  <a:cubicBezTo>
                    <a:pt x="0" y="1276"/>
                    <a:pt x="369" y="1645"/>
                    <a:pt x="823" y="1645"/>
                  </a:cubicBezTo>
                  <a:cubicBezTo>
                    <a:pt x="1278" y="1645"/>
                    <a:pt x="1647" y="1276"/>
                    <a:pt x="1647" y="821"/>
                  </a:cubicBezTo>
                  <a:cubicBezTo>
                    <a:pt x="1647" y="385"/>
                    <a:pt x="1308" y="28"/>
                    <a:pt x="879" y="0"/>
                  </a:cubicBezTo>
                  <a:cubicBezTo>
                    <a:pt x="878" y="19"/>
                    <a:pt x="878" y="19"/>
                    <a:pt x="878" y="19"/>
                  </a:cubicBezTo>
                  <a:cubicBezTo>
                    <a:pt x="878" y="19"/>
                    <a:pt x="878" y="19"/>
                    <a:pt x="878" y="19"/>
                  </a:cubicBezTo>
                </a:path>
              </a:pathLst>
            </a:custGeom>
            <a:solidFill>
              <a:srgbClr val="7CCA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962" y="1219"/>
              <a:ext cx="80" cy="89"/>
            </a:xfrm>
            <a:custGeom>
              <a:avLst/>
              <a:gdLst>
                <a:gd name="T0" fmla="*/ 76 w 80"/>
                <a:gd name="T1" fmla="*/ 89 h 89"/>
                <a:gd name="T2" fmla="*/ 0 w 80"/>
                <a:gd name="T3" fmla="*/ 41 h 89"/>
                <a:gd name="T4" fmla="*/ 80 w 80"/>
                <a:gd name="T5" fmla="*/ 0 h 89"/>
                <a:gd name="T6" fmla="*/ 76 w 80"/>
                <a:gd name="T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9">
                  <a:moveTo>
                    <a:pt x="76" y="89"/>
                  </a:moveTo>
                  <a:lnTo>
                    <a:pt x="0" y="41"/>
                  </a:lnTo>
                  <a:lnTo>
                    <a:pt x="80" y="0"/>
                  </a:lnTo>
                  <a:lnTo>
                    <a:pt x="76" y="89"/>
                  </a:lnTo>
                  <a:close/>
                </a:path>
              </a:pathLst>
            </a:custGeom>
            <a:solidFill>
              <a:srgbClr val="7CCA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003" y="1891"/>
              <a:ext cx="94" cy="93"/>
            </a:xfrm>
            <a:custGeom>
              <a:avLst/>
              <a:gdLst>
                <a:gd name="T0" fmla="*/ 74 w 80"/>
                <a:gd name="T1" fmla="*/ 51 h 80"/>
                <a:gd name="T2" fmla="*/ 51 w 80"/>
                <a:gd name="T3" fmla="*/ 6 h 80"/>
                <a:gd name="T4" fmla="*/ 6 w 80"/>
                <a:gd name="T5" fmla="*/ 29 h 80"/>
                <a:gd name="T6" fmla="*/ 29 w 80"/>
                <a:gd name="T7" fmla="*/ 74 h 80"/>
                <a:gd name="T8" fmla="*/ 74 w 80"/>
                <a:gd name="T9" fmla="*/ 5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74" y="51"/>
                  </a:moveTo>
                  <a:cubicBezTo>
                    <a:pt x="80" y="32"/>
                    <a:pt x="70" y="12"/>
                    <a:pt x="51" y="6"/>
                  </a:cubicBezTo>
                  <a:cubicBezTo>
                    <a:pt x="32" y="0"/>
                    <a:pt x="12" y="10"/>
                    <a:pt x="6" y="29"/>
                  </a:cubicBezTo>
                  <a:cubicBezTo>
                    <a:pt x="0" y="47"/>
                    <a:pt x="10" y="68"/>
                    <a:pt x="29" y="74"/>
                  </a:cubicBezTo>
                  <a:cubicBezTo>
                    <a:pt x="48" y="80"/>
                    <a:pt x="68" y="70"/>
                    <a:pt x="74" y="51"/>
                  </a:cubicBezTo>
                  <a:close/>
                </a:path>
              </a:pathLst>
            </a:custGeom>
            <a:solidFill>
              <a:srgbClr val="7CCA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757" y="1125"/>
              <a:ext cx="824" cy="728"/>
            </a:xfrm>
            <a:custGeom>
              <a:avLst/>
              <a:gdLst>
                <a:gd name="T0" fmla="*/ 540 w 703"/>
                <a:gd name="T1" fmla="*/ 558 h 622"/>
                <a:gd name="T2" fmla="*/ 352 w 703"/>
                <a:gd name="T3" fmla="*/ 622 h 622"/>
                <a:gd name="T4" fmla="*/ 104 w 703"/>
                <a:gd name="T5" fmla="*/ 500 h 622"/>
                <a:gd name="T6" fmla="*/ 162 w 703"/>
                <a:gd name="T7" fmla="*/ 64 h 622"/>
                <a:gd name="T8" fmla="*/ 351 w 703"/>
                <a:gd name="T9" fmla="*/ 0 h 622"/>
                <a:gd name="T10" fmla="*/ 598 w 703"/>
                <a:gd name="T11" fmla="*/ 122 h 622"/>
                <a:gd name="T12" fmla="*/ 540 w 703"/>
                <a:gd name="T13" fmla="*/ 558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3" h="622">
                  <a:moveTo>
                    <a:pt x="540" y="558"/>
                  </a:moveTo>
                  <a:cubicBezTo>
                    <a:pt x="484" y="601"/>
                    <a:pt x="418" y="622"/>
                    <a:pt x="352" y="622"/>
                  </a:cubicBezTo>
                  <a:cubicBezTo>
                    <a:pt x="258" y="622"/>
                    <a:pt x="166" y="580"/>
                    <a:pt x="104" y="500"/>
                  </a:cubicBezTo>
                  <a:cubicBezTo>
                    <a:pt x="0" y="364"/>
                    <a:pt x="26" y="169"/>
                    <a:pt x="162" y="64"/>
                  </a:cubicBezTo>
                  <a:cubicBezTo>
                    <a:pt x="219" y="21"/>
                    <a:pt x="285" y="0"/>
                    <a:pt x="351" y="0"/>
                  </a:cubicBezTo>
                  <a:cubicBezTo>
                    <a:pt x="445" y="0"/>
                    <a:pt x="537" y="42"/>
                    <a:pt x="598" y="122"/>
                  </a:cubicBezTo>
                  <a:cubicBezTo>
                    <a:pt x="703" y="259"/>
                    <a:pt x="677" y="454"/>
                    <a:pt x="540" y="558"/>
                  </a:cubicBezTo>
                  <a:close/>
                </a:path>
              </a:pathLst>
            </a:custGeom>
            <a:solidFill>
              <a:srgbClr val="59B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757" y="1125"/>
              <a:ext cx="824" cy="728"/>
            </a:xfrm>
            <a:custGeom>
              <a:avLst/>
              <a:gdLst>
                <a:gd name="T0" fmla="*/ 540 w 703"/>
                <a:gd name="T1" fmla="*/ 558 h 622"/>
                <a:gd name="T2" fmla="*/ 352 w 703"/>
                <a:gd name="T3" fmla="*/ 622 h 622"/>
                <a:gd name="T4" fmla="*/ 104 w 703"/>
                <a:gd name="T5" fmla="*/ 500 h 622"/>
                <a:gd name="T6" fmla="*/ 162 w 703"/>
                <a:gd name="T7" fmla="*/ 64 h 622"/>
                <a:gd name="T8" fmla="*/ 351 w 703"/>
                <a:gd name="T9" fmla="*/ 0 h 622"/>
                <a:gd name="T10" fmla="*/ 598 w 703"/>
                <a:gd name="T11" fmla="*/ 122 h 622"/>
                <a:gd name="T12" fmla="*/ 540 w 703"/>
                <a:gd name="T13" fmla="*/ 558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3" h="622">
                  <a:moveTo>
                    <a:pt x="540" y="558"/>
                  </a:moveTo>
                  <a:cubicBezTo>
                    <a:pt x="484" y="601"/>
                    <a:pt x="418" y="622"/>
                    <a:pt x="352" y="622"/>
                  </a:cubicBezTo>
                  <a:cubicBezTo>
                    <a:pt x="258" y="622"/>
                    <a:pt x="166" y="580"/>
                    <a:pt x="104" y="500"/>
                  </a:cubicBezTo>
                  <a:cubicBezTo>
                    <a:pt x="0" y="364"/>
                    <a:pt x="26" y="169"/>
                    <a:pt x="162" y="64"/>
                  </a:cubicBezTo>
                  <a:cubicBezTo>
                    <a:pt x="219" y="21"/>
                    <a:pt x="285" y="0"/>
                    <a:pt x="351" y="0"/>
                  </a:cubicBezTo>
                  <a:cubicBezTo>
                    <a:pt x="445" y="0"/>
                    <a:pt x="537" y="42"/>
                    <a:pt x="598" y="122"/>
                  </a:cubicBezTo>
                  <a:cubicBezTo>
                    <a:pt x="703" y="259"/>
                    <a:pt x="677" y="454"/>
                    <a:pt x="540" y="558"/>
                  </a:cubicBezTo>
                  <a:close/>
                </a:path>
              </a:pathLst>
            </a:custGeom>
            <a:solidFill>
              <a:srgbClr val="59B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857" y="1234"/>
              <a:ext cx="99" cy="262"/>
            </a:xfrm>
            <a:custGeom>
              <a:avLst/>
              <a:gdLst>
                <a:gd name="T0" fmla="*/ 54 w 85"/>
                <a:gd name="T1" fmla="*/ 224 h 224"/>
                <a:gd name="T2" fmla="*/ 85 w 85"/>
                <a:gd name="T3" fmla="*/ 172 h 224"/>
                <a:gd name="T4" fmla="*/ 44 w 85"/>
                <a:gd name="T5" fmla="*/ 0 h 224"/>
                <a:gd name="T6" fmla="*/ 10 w 85"/>
                <a:gd name="T7" fmla="*/ 41 h 224"/>
                <a:gd name="T8" fmla="*/ 54 w 85"/>
                <a:gd name="T9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24">
                  <a:moveTo>
                    <a:pt x="54" y="224"/>
                  </a:moveTo>
                  <a:cubicBezTo>
                    <a:pt x="63" y="207"/>
                    <a:pt x="73" y="189"/>
                    <a:pt x="85" y="172"/>
                  </a:cubicBezTo>
                  <a:cubicBezTo>
                    <a:pt x="36" y="94"/>
                    <a:pt x="38" y="30"/>
                    <a:pt x="44" y="0"/>
                  </a:cubicBezTo>
                  <a:cubicBezTo>
                    <a:pt x="31" y="13"/>
                    <a:pt x="20" y="27"/>
                    <a:pt x="10" y="41"/>
                  </a:cubicBezTo>
                  <a:cubicBezTo>
                    <a:pt x="0" y="81"/>
                    <a:pt x="0" y="146"/>
                    <a:pt x="54" y="2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980" y="1508"/>
              <a:ext cx="490" cy="243"/>
            </a:xfrm>
            <a:custGeom>
              <a:avLst/>
              <a:gdLst>
                <a:gd name="T0" fmla="*/ 88 w 419"/>
                <a:gd name="T1" fmla="*/ 54 h 208"/>
                <a:gd name="T2" fmla="*/ 29 w 419"/>
                <a:gd name="T3" fmla="*/ 0 h 208"/>
                <a:gd name="T4" fmla="*/ 0 w 419"/>
                <a:gd name="T5" fmla="*/ 49 h 208"/>
                <a:gd name="T6" fmla="*/ 54 w 419"/>
                <a:gd name="T7" fmla="*/ 97 h 208"/>
                <a:gd name="T8" fmla="*/ 379 w 419"/>
                <a:gd name="T9" fmla="*/ 208 h 208"/>
                <a:gd name="T10" fmla="*/ 419 w 419"/>
                <a:gd name="T11" fmla="*/ 159 h 208"/>
                <a:gd name="T12" fmla="*/ 88 w 419"/>
                <a:gd name="T13" fmla="*/ 5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9" h="208">
                  <a:moveTo>
                    <a:pt x="88" y="54"/>
                  </a:moveTo>
                  <a:cubicBezTo>
                    <a:pt x="65" y="36"/>
                    <a:pt x="46" y="17"/>
                    <a:pt x="29" y="0"/>
                  </a:cubicBezTo>
                  <a:cubicBezTo>
                    <a:pt x="18" y="16"/>
                    <a:pt x="8" y="33"/>
                    <a:pt x="0" y="49"/>
                  </a:cubicBezTo>
                  <a:cubicBezTo>
                    <a:pt x="15" y="65"/>
                    <a:pt x="33" y="81"/>
                    <a:pt x="54" y="97"/>
                  </a:cubicBezTo>
                  <a:cubicBezTo>
                    <a:pt x="181" y="198"/>
                    <a:pt x="308" y="208"/>
                    <a:pt x="379" y="208"/>
                  </a:cubicBezTo>
                  <a:cubicBezTo>
                    <a:pt x="384" y="208"/>
                    <a:pt x="406" y="177"/>
                    <a:pt x="419" y="159"/>
                  </a:cubicBezTo>
                  <a:cubicBezTo>
                    <a:pt x="387" y="165"/>
                    <a:pt x="251" y="183"/>
                    <a:pt x="88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1175" y="1324"/>
              <a:ext cx="348" cy="292"/>
            </a:xfrm>
            <a:custGeom>
              <a:avLst/>
              <a:gdLst>
                <a:gd name="T0" fmla="*/ 0 w 297"/>
                <a:gd name="T1" fmla="*/ 26 h 249"/>
                <a:gd name="T2" fmla="*/ 289 w 297"/>
                <a:gd name="T3" fmla="*/ 249 h 249"/>
                <a:gd name="T4" fmla="*/ 297 w 297"/>
                <a:gd name="T5" fmla="*/ 223 h 249"/>
                <a:gd name="T6" fmla="*/ 43 w 297"/>
                <a:gd name="T7" fmla="*/ 0 h 249"/>
                <a:gd name="T8" fmla="*/ 0 w 297"/>
                <a:gd name="T9" fmla="*/ 2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249">
                  <a:moveTo>
                    <a:pt x="0" y="26"/>
                  </a:moveTo>
                  <a:cubicBezTo>
                    <a:pt x="116" y="134"/>
                    <a:pt x="254" y="225"/>
                    <a:pt x="289" y="249"/>
                  </a:cubicBezTo>
                  <a:cubicBezTo>
                    <a:pt x="293" y="240"/>
                    <a:pt x="295" y="232"/>
                    <a:pt x="297" y="223"/>
                  </a:cubicBezTo>
                  <a:cubicBezTo>
                    <a:pt x="260" y="195"/>
                    <a:pt x="161" y="118"/>
                    <a:pt x="43" y="0"/>
                  </a:cubicBezTo>
                  <a:cubicBezTo>
                    <a:pt x="29" y="8"/>
                    <a:pt x="15" y="16"/>
                    <a:pt x="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008" y="1141"/>
              <a:ext cx="150" cy="145"/>
            </a:xfrm>
            <a:custGeom>
              <a:avLst/>
              <a:gdLst>
                <a:gd name="T0" fmla="*/ 128 w 128"/>
                <a:gd name="T1" fmla="*/ 96 h 124"/>
                <a:gd name="T2" fmla="*/ 41 w 128"/>
                <a:gd name="T3" fmla="*/ 0 h 124"/>
                <a:gd name="T4" fmla="*/ 0 w 128"/>
                <a:gd name="T5" fmla="*/ 17 h 124"/>
                <a:gd name="T6" fmla="*/ 84 w 128"/>
                <a:gd name="T7" fmla="*/ 124 h 124"/>
                <a:gd name="T8" fmla="*/ 128 w 128"/>
                <a:gd name="T9" fmla="*/ 9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4">
                  <a:moveTo>
                    <a:pt x="128" y="96"/>
                  </a:moveTo>
                  <a:cubicBezTo>
                    <a:pt x="100" y="67"/>
                    <a:pt x="71" y="35"/>
                    <a:pt x="41" y="0"/>
                  </a:cubicBezTo>
                  <a:cubicBezTo>
                    <a:pt x="27" y="5"/>
                    <a:pt x="13" y="11"/>
                    <a:pt x="0" y="17"/>
                  </a:cubicBezTo>
                  <a:cubicBezTo>
                    <a:pt x="22" y="53"/>
                    <a:pt x="51" y="89"/>
                    <a:pt x="84" y="124"/>
                  </a:cubicBezTo>
                  <a:cubicBezTo>
                    <a:pt x="99" y="113"/>
                    <a:pt x="113" y="104"/>
                    <a:pt x="128" y="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870" y="1496"/>
              <a:ext cx="110" cy="277"/>
            </a:xfrm>
            <a:custGeom>
              <a:avLst/>
              <a:gdLst>
                <a:gd name="T0" fmla="*/ 43 w 94"/>
                <a:gd name="T1" fmla="*/ 0 h 236"/>
                <a:gd name="T2" fmla="*/ 0 w 94"/>
                <a:gd name="T3" fmla="*/ 173 h 236"/>
                <a:gd name="T4" fmla="*/ 6 w 94"/>
                <a:gd name="T5" fmla="*/ 185 h 236"/>
                <a:gd name="T6" fmla="*/ 58 w 94"/>
                <a:gd name="T7" fmla="*/ 236 h 236"/>
                <a:gd name="T8" fmla="*/ 94 w 94"/>
                <a:gd name="T9" fmla="*/ 59 h 236"/>
                <a:gd name="T10" fmla="*/ 43 w 94"/>
                <a:gd name="T11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236">
                  <a:moveTo>
                    <a:pt x="43" y="0"/>
                  </a:moveTo>
                  <a:cubicBezTo>
                    <a:pt x="13" y="61"/>
                    <a:pt x="3" y="123"/>
                    <a:pt x="0" y="173"/>
                  </a:cubicBezTo>
                  <a:cubicBezTo>
                    <a:pt x="3" y="177"/>
                    <a:pt x="3" y="181"/>
                    <a:pt x="6" y="185"/>
                  </a:cubicBezTo>
                  <a:cubicBezTo>
                    <a:pt x="21" y="204"/>
                    <a:pt x="40" y="222"/>
                    <a:pt x="58" y="236"/>
                  </a:cubicBezTo>
                  <a:cubicBezTo>
                    <a:pt x="55" y="195"/>
                    <a:pt x="59" y="129"/>
                    <a:pt x="94" y="59"/>
                  </a:cubicBezTo>
                  <a:cubicBezTo>
                    <a:pt x="73" y="39"/>
                    <a:pt x="57" y="19"/>
                    <a:pt x="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920" y="1286"/>
              <a:ext cx="255" cy="279"/>
            </a:xfrm>
            <a:custGeom>
              <a:avLst/>
              <a:gdLst>
                <a:gd name="T0" fmla="*/ 159 w 218"/>
                <a:gd name="T1" fmla="*/ 0 h 238"/>
                <a:gd name="T2" fmla="*/ 73 w 218"/>
                <a:gd name="T3" fmla="*/ 75 h 238"/>
                <a:gd name="T4" fmla="*/ 31 w 218"/>
                <a:gd name="T5" fmla="*/ 127 h 238"/>
                <a:gd name="T6" fmla="*/ 31 w 218"/>
                <a:gd name="T7" fmla="*/ 127 h 238"/>
                <a:gd name="T8" fmla="*/ 0 w 218"/>
                <a:gd name="T9" fmla="*/ 179 h 238"/>
                <a:gd name="T10" fmla="*/ 51 w 218"/>
                <a:gd name="T11" fmla="*/ 238 h 238"/>
                <a:gd name="T12" fmla="*/ 80 w 218"/>
                <a:gd name="T13" fmla="*/ 189 h 238"/>
                <a:gd name="T14" fmla="*/ 80 w 218"/>
                <a:gd name="T15" fmla="*/ 189 h 238"/>
                <a:gd name="T16" fmla="*/ 137 w 218"/>
                <a:gd name="T17" fmla="*/ 124 h 238"/>
                <a:gd name="T18" fmla="*/ 218 w 218"/>
                <a:gd name="T19" fmla="*/ 58 h 238"/>
                <a:gd name="T20" fmla="*/ 159 w 218"/>
                <a:gd name="T21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8" h="238">
                  <a:moveTo>
                    <a:pt x="159" y="0"/>
                  </a:moveTo>
                  <a:cubicBezTo>
                    <a:pt x="131" y="19"/>
                    <a:pt x="102" y="44"/>
                    <a:pt x="73" y="75"/>
                  </a:cubicBezTo>
                  <a:cubicBezTo>
                    <a:pt x="57" y="92"/>
                    <a:pt x="43" y="109"/>
                    <a:pt x="31" y="127"/>
                  </a:cubicBezTo>
                  <a:cubicBezTo>
                    <a:pt x="31" y="127"/>
                    <a:pt x="31" y="127"/>
                    <a:pt x="31" y="127"/>
                  </a:cubicBezTo>
                  <a:cubicBezTo>
                    <a:pt x="19" y="144"/>
                    <a:pt x="9" y="162"/>
                    <a:pt x="0" y="179"/>
                  </a:cubicBezTo>
                  <a:cubicBezTo>
                    <a:pt x="14" y="198"/>
                    <a:pt x="30" y="218"/>
                    <a:pt x="51" y="238"/>
                  </a:cubicBezTo>
                  <a:cubicBezTo>
                    <a:pt x="59" y="222"/>
                    <a:pt x="69" y="205"/>
                    <a:pt x="80" y="189"/>
                  </a:cubicBezTo>
                  <a:cubicBezTo>
                    <a:pt x="80" y="189"/>
                    <a:pt x="80" y="189"/>
                    <a:pt x="80" y="189"/>
                  </a:cubicBezTo>
                  <a:cubicBezTo>
                    <a:pt x="96" y="167"/>
                    <a:pt x="114" y="145"/>
                    <a:pt x="137" y="124"/>
                  </a:cubicBezTo>
                  <a:cubicBezTo>
                    <a:pt x="166" y="97"/>
                    <a:pt x="193" y="76"/>
                    <a:pt x="218" y="58"/>
                  </a:cubicBezTo>
                  <a:cubicBezTo>
                    <a:pt x="198" y="39"/>
                    <a:pt x="178" y="20"/>
                    <a:pt x="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1106" y="1200"/>
              <a:ext cx="348" cy="154"/>
            </a:xfrm>
            <a:custGeom>
              <a:avLst/>
              <a:gdLst>
                <a:gd name="T0" fmla="*/ 252 w 297"/>
                <a:gd name="T1" fmla="*/ 8 h 132"/>
                <a:gd name="T2" fmla="*/ 44 w 297"/>
                <a:gd name="T3" fmla="*/ 47 h 132"/>
                <a:gd name="T4" fmla="*/ 44 w 297"/>
                <a:gd name="T5" fmla="*/ 46 h 132"/>
                <a:gd name="T6" fmla="*/ 0 w 297"/>
                <a:gd name="T7" fmla="*/ 74 h 132"/>
                <a:gd name="T8" fmla="*/ 59 w 297"/>
                <a:gd name="T9" fmla="*/ 132 h 132"/>
                <a:gd name="T10" fmla="*/ 102 w 297"/>
                <a:gd name="T11" fmla="*/ 106 h 132"/>
                <a:gd name="T12" fmla="*/ 102 w 297"/>
                <a:gd name="T13" fmla="*/ 106 h 132"/>
                <a:gd name="T14" fmla="*/ 297 w 297"/>
                <a:gd name="T15" fmla="*/ 54 h 132"/>
                <a:gd name="T16" fmla="*/ 252 w 297"/>
                <a:gd name="T17" fmla="*/ 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7" h="132">
                  <a:moveTo>
                    <a:pt x="252" y="8"/>
                  </a:moveTo>
                  <a:cubicBezTo>
                    <a:pt x="204" y="0"/>
                    <a:pt x="130" y="1"/>
                    <a:pt x="44" y="47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30" y="54"/>
                    <a:pt x="15" y="63"/>
                    <a:pt x="0" y="74"/>
                  </a:cubicBezTo>
                  <a:cubicBezTo>
                    <a:pt x="19" y="94"/>
                    <a:pt x="39" y="113"/>
                    <a:pt x="59" y="132"/>
                  </a:cubicBezTo>
                  <a:cubicBezTo>
                    <a:pt x="74" y="122"/>
                    <a:pt x="88" y="114"/>
                    <a:pt x="102" y="106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216" y="45"/>
                    <a:pt x="297" y="54"/>
                    <a:pt x="297" y="54"/>
                  </a:cubicBezTo>
                  <a:cubicBezTo>
                    <a:pt x="284" y="36"/>
                    <a:pt x="268" y="21"/>
                    <a:pt x="25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1297" y="1418"/>
              <a:ext cx="177" cy="176"/>
            </a:xfrm>
            <a:custGeom>
              <a:avLst/>
              <a:gdLst>
                <a:gd name="T0" fmla="*/ 35 w 151"/>
                <a:gd name="T1" fmla="*/ 22 h 151"/>
                <a:gd name="T2" fmla="*/ 22 w 151"/>
                <a:gd name="T3" fmla="*/ 116 h 151"/>
                <a:gd name="T4" fmla="*/ 116 w 151"/>
                <a:gd name="T5" fmla="*/ 128 h 151"/>
                <a:gd name="T6" fmla="*/ 129 w 151"/>
                <a:gd name="T7" fmla="*/ 35 h 151"/>
                <a:gd name="T8" fmla="*/ 35 w 151"/>
                <a:gd name="T9" fmla="*/ 2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1">
                  <a:moveTo>
                    <a:pt x="35" y="22"/>
                  </a:moveTo>
                  <a:cubicBezTo>
                    <a:pt x="6" y="45"/>
                    <a:pt x="0" y="86"/>
                    <a:pt x="22" y="116"/>
                  </a:cubicBezTo>
                  <a:cubicBezTo>
                    <a:pt x="45" y="145"/>
                    <a:pt x="87" y="151"/>
                    <a:pt x="116" y="128"/>
                  </a:cubicBezTo>
                  <a:cubicBezTo>
                    <a:pt x="145" y="106"/>
                    <a:pt x="151" y="64"/>
                    <a:pt x="129" y="35"/>
                  </a:cubicBezTo>
                  <a:cubicBezTo>
                    <a:pt x="106" y="5"/>
                    <a:pt x="64" y="0"/>
                    <a:pt x="35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1139" y="1614"/>
              <a:ext cx="163" cy="164"/>
            </a:xfrm>
            <a:custGeom>
              <a:avLst/>
              <a:gdLst>
                <a:gd name="T0" fmla="*/ 32 w 139"/>
                <a:gd name="T1" fmla="*/ 21 h 140"/>
                <a:gd name="T2" fmla="*/ 20 w 139"/>
                <a:gd name="T3" fmla="*/ 108 h 140"/>
                <a:gd name="T4" fmla="*/ 107 w 139"/>
                <a:gd name="T5" fmla="*/ 119 h 140"/>
                <a:gd name="T6" fmla="*/ 119 w 139"/>
                <a:gd name="T7" fmla="*/ 33 h 140"/>
                <a:gd name="T8" fmla="*/ 32 w 139"/>
                <a:gd name="T9" fmla="*/ 2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40">
                  <a:moveTo>
                    <a:pt x="32" y="21"/>
                  </a:moveTo>
                  <a:cubicBezTo>
                    <a:pt x="5" y="42"/>
                    <a:pt x="0" y="81"/>
                    <a:pt x="20" y="108"/>
                  </a:cubicBezTo>
                  <a:cubicBezTo>
                    <a:pt x="41" y="135"/>
                    <a:pt x="80" y="140"/>
                    <a:pt x="107" y="119"/>
                  </a:cubicBezTo>
                  <a:cubicBezTo>
                    <a:pt x="134" y="98"/>
                    <a:pt x="139" y="60"/>
                    <a:pt x="119" y="33"/>
                  </a:cubicBezTo>
                  <a:cubicBezTo>
                    <a:pt x="98" y="5"/>
                    <a:pt x="59" y="0"/>
                    <a:pt x="32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846" y="1371"/>
              <a:ext cx="249" cy="249"/>
            </a:xfrm>
            <a:custGeom>
              <a:avLst/>
              <a:gdLst>
                <a:gd name="T0" fmla="*/ 49 w 212"/>
                <a:gd name="T1" fmla="*/ 32 h 213"/>
                <a:gd name="T2" fmla="*/ 31 w 212"/>
                <a:gd name="T3" fmla="*/ 163 h 213"/>
                <a:gd name="T4" fmla="*/ 163 w 212"/>
                <a:gd name="T5" fmla="*/ 181 h 213"/>
                <a:gd name="T6" fmla="*/ 181 w 212"/>
                <a:gd name="T7" fmla="*/ 49 h 213"/>
                <a:gd name="T8" fmla="*/ 49 w 212"/>
                <a:gd name="T9" fmla="*/ 3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213">
                  <a:moveTo>
                    <a:pt x="49" y="32"/>
                  </a:moveTo>
                  <a:cubicBezTo>
                    <a:pt x="8" y="63"/>
                    <a:pt x="0" y="122"/>
                    <a:pt x="31" y="163"/>
                  </a:cubicBezTo>
                  <a:cubicBezTo>
                    <a:pt x="63" y="205"/>
                    <a:pt x="122" y="213"/>
                    <a:pt x="163" y="181"/>
                  </a:cubicBezTo>
                  <a:cubicBezTo>
                    <a:pt x="204" y="149"/>
                    <a:pt x="212" y="91"/>
                    <a:pt x="181" y="49"/>
                  </a:cubicBezTo>
                  <a:cubicBezTo>
                    <a:pt x="149" y="8"/>
                    <a:pt x="90" y="0"/>
                    <a:pt x="49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2428" y="1228"/>
              <a:ext cx="272" cy="622"/>
            </a:xfrm>
            <a:custGeom>
              <a:avLst/>
              <a:gdLst>
                <a:gd name="T0" fmla="*/ 0 w 232"/>
                <a:gd name="T1" fmla="*/ 0 h 531"/>
                <a:gd name="T2" fmla="*/ 0 w 232"/>
                <a:gd name="T3" fmla="*/ 447 h 531"/>
                <a:gd name="T4" fmla="*/ 232 w 232"/>
                <a:gd name="T5" fmla="*/ 531 h 531"/>
                <a:gd name="T6" fmla="*/ 232 w 232"/>
                <a:gd name="T7" fmla="*/ 0 h 531"/>
                <a:gd name="T8" fmla="*/ 0 w 232"/>
                <a:gd name="T9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531">
                  <a:moveTo>
                    <a:pt x="0" y="0"/>
                  </a:moveTo>
                  <a:cubicBezTo>
                    <a:pt x="0" y="447"/>
                    <a:pt x="0" y="447"/>
                    <a:pt x="0" y="447"/>
                  </a:cubicBezTo>
                  <a:cubicBezTo>
                    <a:pt x="0" y="493"/>
                    <a:pt x="104" y="531"/>
                    <a:pt x="232" y="531"/>
                  </a:cubicBezTo>
                  <a:cubicBezTo>
                    <a:pt x="232" y="0"/>
                    <a:pt x="232" y="0"/>
                    <a:pt x="2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2697" y="1228"/>
              <a:ext cx="275" cy="622"/>
            </a:xfrm>
            <a:custGeom>
              <a:avLst/>
              <a:gdLst>
                <a:gd name="T0" fmla="*/ 0 w 235"/>
                <a:gd name="T1" fmla="*/ 531 h 531"/>
                <a:gd name="T2" fmla="*/ 3 w 235"/>
                <a:gd name="T3" fmla="*/ 531 h 531"/>
                <a:gd name="T4" fmla="*/ 235 w 235"/>
                <a:gd name="T5" fmla="*/ 447 h 531"/>
                <a:gd name="T6" fmla="*/ 235 w 235"/>
                <a:gd name="T7" fmla="*/ 0 h 531"/>
                <a:gd name="T8" fmla="*/ 0 w 235"/>
                <a:gd name="T9" fmla="*/ 0 h 531"/>
                <a:gd name="T10" fmla="*/ 0 w 235"/>
                <a:gd name="T11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5" h="531">
                  <a:moveTo>
                    <a:pt x="0" y="531"/>
                  </a:moveTo>
                  <a:cubicBezTo>
                    <a:pt x="3" y="531"/>
                    <a:pt x="3" y="531"/>
                    <a:pt x="3" y="531"/>
                  </a:cubicBezTo>
                  <a:cubicBezTo>
                    <a:pt x="131" y="531"/>
                    <a:pt x="235" y="493"/>
                    <a:pt x="235" y="447"/>
                  </a:cubicBezTo>
                  <a:cubicBezTo>
                    <a:pt x="235" y="0"/>
                    <a:pt x="235" y="0"/>
                    <a:pt x="23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31"/>
                  </a:lnTo>
                  <a:close/>
                </a:path>
              </a:pathLst>
            </a:custGeom>
            <a:solidFill>
              <a:srgbClr val="29C7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30" name="Oval 129"/>
            <p:cNvSpPr>
              <a:spLocks noChangeArrowheads="1"/>
            </p:cNvSpPr>
            <p:nvPr/>
          </p:nvSpPr>
          <p:spPr bwMode="auto">
            <a:xfrm>
              <a:off x="2428" y="1130"/>
              <a:ext cx="544" cy="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31" name="Oval 130"/>
            <p:cNvSpPr>
              <a:spLocks noChangeArrowheads="1"/>
            </p:cNvSpPr>
            <p:nvPr/>
          </p:nvSpPr>
          <p:spPr bwMode="auto">
            <a:xfrm>
              <a:off x="2483" y="1156"/>
              <a:ext cx="434" cy="130"/>
            </a:xfrm>
            <a:prstGeom prst="ellipse">
              <a:avLst/>
            </a:prstGeom>
            <a:solidFill>
              <a:srgbClr val="0071B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2487" y="1127"/>
              <a:ext cx="434" cy="106"/>
            </a:xfrm>
            <a:custGeom>
              <a:avLst/>
              <a:gdLst>
                <a:gd name="T0" fmla="*/ 331 w 370"/>
                <a:gd name="T1" fmla="*/ 90 h 90"/>
                <a:gd name="T2" fmla="*/ 370 w 370"/>
                <a:gd name="T3" fmla="*/ 56 h 90"/>
                <a:gd name="T4" fmla="*/ 185 w 370"/>
                <a:gd name="T5" fmla="*/ 0 h 90"/>
                <a:gd name="T6" fmla="*/ 0 w 370"/>
                <a:gd name="T7" fmla="*/ 56 h 90"/>
                <a:gd name="T8" fmla="*/ 39 w 370"/>
                <a:gd name="T9" fmla="*/ 90 h 90"/>
                <a:gd name="T10" fmla="*/ 185 w 370"/>
                <a:gd name="T11" fmla="*/ 68 h 90"/>
                <a:gd name="T12" fmla="*/ 331 w 370"/>
                <a:gd name="T13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0" h="90">
                  <a:moveTo>
                    <a:pt x="331" y="90"/>
                  </a:moveTo>
                  <a:cubicBezTo>
                    <a:pt x="355" y="80"/>
                    <a:pt x="370" y="69"/>
                    <a:pt x="370" y="56"/>
                  </a:cubicBezTo>
                  <a:cubicBezTo>
                    <a:pt x="370" y="25"/>
                    <a:pt x="287" y="0"/>
                    <a:pt x="185" y="0"/>
                  </a:cubicBezTo>
                  <a:cubicBezTo>
                    <a:pt x="83" y="0"/>
                    <a:pt x="0" y="25"/>
                    <a:pt x="0" y="56"/>
                  </a:cubicBezTo>
                  <a:cubicBezTo>
                    <a:pt x="0" y="69"/>
                    <a:pt x="15" y="80"/>
                    <a:pt x="39" y="90"/>
                  </a:cubicBezTo>
                  <a:cubicBezTo>
                    <a:pt x="73" y="77"/>
                    <a:pt x="125" y="68"/>
                    <a:pt x="185" y="68"/>
                  </a:cubicBezTo>
                  <a:cubicBezTo>
                    <a:pt x="244" y="68"/>
                    <a:pt x="297" y="77"/>
                    <a:pt x="331" y="90"/>
                  </a:cubicBezTo>
                  <a:close/>
                </a:path>
              </a:pathLst>
            </a:custGeom>
            <a:solidFill>
              <a:srgbClr val="007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33" name="Freeform 132"/>
            <p:cNvSpPr>
              <a:spLocks noEditPoints="1"/>
            </p:cNvSpPr>
            <p:nvPr/>
          </p:nvSpPr>
          <p:spPr bwMode="auto">
            <a:xfrm>
              <a:off x="2502" y="1448"/>
              <a:ext cx="396" cy="223"/>
            </a:xfrm>
            <a:custGeom>
              <a:avLst/>
              <a:gdLst>
                <a:gd name="T0" fmla="*/ 319 w 338"/>
                <a:gd name="T1" fmla="*/ 174 h 190"/>
                <a:gd name="T2" fmla="*/ 268 w 338"/>
                <a:gd name="T3" fmla="*/ 190 h 190"/>
                <a:gd name="T4" fmla="*/ 195 w 338"/>
                <a:gd name="T5" fmla="*/ 190 h 190"/>
                <a:gd name="T6" fmla="*/ 195 w 338"/>
                <a:gd name="T7" fmla="*/ 0 h 190"/>
                <a:gd name="T8" fmla="*/ 264 w 338"/>
                <a:gd name="T9" fmla="*/ 0 h 190"/>
                <a:gd name="T10" fmla="*/ 314 w 338"/>
                <a:gd name="T11" fmla="*/ 12 h 190"/>
                <a:gd name="T12" fmla="*/ 330 w 338"/>
                <a:gd name="T13" fmla="*/ 44 h 190"/>
                <a:gd name="T14" fmla="*/ 318 w 338"/>
                <a:gd name="T15" fmla="*/ 73 h 190"/>
                <a:gd name="T16" fmla="*/ 293 w 338"/>
                <a:gd name="T17" fmla="*/ 87 h 190"/>
                <a:gd name="T18" fmla="*/ 293 w 338"/>
                <a:gd name="T19" fmla="*/ 87 h 190"/>
                <a:gd name="T20" fmla="*/ 326 w 338"/>
                <a:gd name="T21" fmla="*/ 103 h 190"/>
                <a:gd name="T22" fmla="*/ 338 w 338"/>
                <a:gd name="T23" fmla="*/ 133 h 190"/>
                <a:gd name="T24" fmla="*/ 319 w 338"/>
                <a:gd name="T25" fmla="*/ 174 h 190"/>
                <a:gd name="T26" fmla="*/ 141 w 338"/>
                <a:gd name="T27" fmla="*/ 163 h 190"/>
                <a:gd name="T28" fmla="*/ 68 w 338"/>
                <a:gd name="T29" fmla="*/ 190 h 190"/>
                <a:gd name="T30" fmla="*/ 0 w 338"/>
                <a:gd name="T31" fmla="*/ 190 h 190"/>
                <a:gd name="T32" fmla="*/ 0 w 338"/>
                <a:gd name="T33" fmla="*/ 0 h 190"/>
                <a:gd name="T34" fmla="*/ 68 w 338"/>
                <a:gd name="T35" fmla="*/ 0 h 190"/>
                <a:gd name="T36" fmla="*/ 169 w 338"/>
                <a:gd name="T37" fmla="*/ 92 h 190"/>
                <a:gd name="T38" fmla="*/ 141 w 338"/>
                <a:gd name="T39" fmla="*/ 16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8" h="190">
                  <a:moveTo>
                    <a:pt x="319" y="174"/>
                  </a:moveTo>
                  <a:cubicBezTo>
                    <a:pt x="306" y="185"/>
                    <a:pt x="290" y="190"/>
                    <a:pt x="268" y="190"/>
                  </a:cubicBezTo>
                  <a:cubicBezTo>
                    <a:pt x="195" y="190"/>
                    <a:pt x="195" y="190"/>
                    <a:pt x="195" y="19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86" y="0"/>
                    <a:pt x="302" y="3"/>
                    <a:pt x="314" y="12"/>
                  </a:cubicBezTo>
                  <a:cubicBezTo>
                    <a:pt x="325" y="19"/>
                    <a:pt x="330" y="30"/>
                    <a:pt x="330" y="44"/>
                  </a:cubicBezTo>
                  <a:cubicBezTo>
                    <a:pt x="330" y="55"/>
                    <a:pt x="326" y="64"/>
                    <a:pt x="318" y="73"/>
                  </a:cubicBezTo>
                  <a:cubicBezTo>
                    <a:pt x="311" y="79"/>
                    <a:pt x="303" y="84"/>
                    <a:pt x="293" y="87"/>
                  </a:cubicBezTo>
                  <a:cubicBezTo>
                    <a:pt x="293" y="87"/>
                    <a:pt x="293" y="87"/>
                    <a:pt x="293" y="87"/>
                  </a:cubicBezTo>
                  <a:cubicBezTo>
                    <a:pt x="307" y="89"/>
                    <a:pt x="318" y="94"/>
                    <a:pt x="326" y="103"/>
                  </a:cubicBezTo>
                  <a:cubicBezTo>
                    <a:pt x="334" y="111"/>
                    <a:pt x="338" y="121"/>
                    <a:pt x="338" y="133"/>
                  </a:cubicBezTo>
                  <a:cubicBezTo>
                    <a:pt x="338" y="150"/>
                    <a:pt x="331" y="164"/>
                    <a:pt x="319" y="174"/>
                  </a:cubicBezTo>
                  <a:close/>
                  <a:moveTo>
                    <a:pt x="141" y="163"/>
                  </a:moveTo>
                  <a:cubicBezTo>
                    <a:pt x="123" y="181"/>
                    <a:pt x="98" y="190"/>
                    <a:pt x="68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135" y="0"/>
                    <a:pt x="169" y="30"/>
                    <a:pt x="169" y="92"/>
                  </a:cubicBezTo>
                  <a:cubicBezTo>
                    <a:pt x="169" y="122"/>
                    <a:pt x="160" y="145"/>
                    <a:pt x="141" y="1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552" y="1488"/>
              <a:ext cx="95" cy="142"/>
            </a:xfrm>
            <a:custGeom>
              <a:avLst/>
              <a:gdLst>
                <a:gd name="T0" fmla="*/ 21 w 81"/>
                <a:gd name="T1" fmla="*/ 0 h 121"/>
                <a:gd name="T2" fmla="*/ 0 w 81"/>
                <a:gd name="T3" fmla="*/ 0 h 121"/>
                <a:gd name="T4" fmla="*/ 0 w 81"/>
                <a:gd name="T5" fmla="*/ 121 h 121"/>
                <a:gd name="T6" fmla="*/ 21 w 81"/>
                <a:gd name="T7" fmla="*/ 121 h 121"/>
                <a:gd name="T8" fmla="*/ 65 w 81"/>
                <a:gd name="T9" fmla="*/ 104 h 121"/>
                <a:gd name="T10" fmla="*/ 81 w 81"/>
                <a:gd name="T11" fmla="*/ 59 h 121"/>
                <a:gd name="T12" fmla="*/ 66 w 81"/>
                <a:gd name="T13" fmla="*/ 16 h 121"/>
                <a:gd name="T14" fmla="*/ 21 w 81"/>
                <a:gd name="T1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121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40" y="121"/>
                    <a:pt x="55" y="115"/>
                    <a:pt x="65" y="104"/>
                  </a:cubicBezTo>
                  <a:cubicBezTo>
                    <a:pt x="76" y="93"/>
                    <a:pt x="81" y="78"/>
                    <a:pt x="81" y="59"/>
                  </a:cubicBezTo>
                  <a:cubicBezTo>
                    <a:pt x="81" y="41"/>
                    <a:pt x="76" y="27"/>
                    <a:pt x="66" y="16"/>
                  </a:cubicBezTo>
                  <a:cubicBezTo>
                    <a:pt x="55" y="6"/>
                    <a:pt x="40" y="0"/>
                    <a:pt x="21" y="0"/>
                  </a:cubicBez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2781" y="1484"/>
              <a:ext cx="55" cy="53"/>
            </a:xfrm>
            <a:custGeom>
              <a:avLst/>
              <a:gdLst>
                <a:gd name="T0" fmla="*/ 39 w 47"/>
                <a:gd name="T1" fmla="*/ 39 h 45"/>
                <a:gd name="T2" fmla="*/ 47 w 47"/>
                <a:gd name="T3" fmla="*/ 21 h 45"/>
                <a:gd name="T4" fmla="*/ 16 w 47"/>
                <a:gd name="T5" fmla="*/ 0 h 45"/>
                <a:gd name="T6" fmla="*/ 0 w 47"/>
                <a:gd name="T7" fmla="*/ 0 h 45"/>
                <a:gd name="T8" fmla="*/ 0 w 47"/>
                <a:gd name="T9" fmla="*/ 45 h 45"/>
                <a:gd name="T10" fmla="*/ 19 w 47"/>
                <a:gd name="T11" fmla="*/ 45 h 45"/>
                <a:gd name="T12" fmla="*/ 39 w 47"/>
                <a:gd name="T13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45">
                  <a:moveTo>
                    <a:pt x="39" y="39"/>
                  </a:moveTo>
                  <a:cubicBezTo>
                    <a:pt x="44" y="34"/>
                    <a:pt x="47" y="28"/>
                    <a:pt x="47" y="21"/>
                  </a:cubicBezTo>
                  <a:cubicBezTo>
                    <a:pt x="47" y="7"/>
                    <a:pt x="37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7" y="45"/>
                    <a:pt x="34" y="43"/>
                    <a:pt x="39" y="39"/>
                  </a:cubicBezTo>
                  <a:close/>
                </a:path>
              </a:pathLst>
            </a:custGeom>
            <a:solidFill>
              <a:srgbClr val="29C7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2780" y="1575"/>
              <a:ext cx="65" cy="58"/>
            </a:xfrm>
            <a:custGeom>
              <a:avLst/>
              <a:gdLst>
                <a:gd name="T0" fmla="*/ 47 w 56"/>
                <a:gd name="T1" fmla="*/ 6 h 50"/>
                <a:gd name="T2" fmla="*/ 24 w 56"/>
                <a:gd name="T3" fmla="*/ 0 h 50"/>
                <a:gd name="T4" fmla="*/ 0 w 56"/>
                <a:gd name="T5" fmla="*/ 0 h 50"/>
                <a:gd name="T6" fmla="*/ 0 w 56"/>
                <a:gd name="T7" fmla="*/ 50 h 50"/>
                <a:gd name="T8" fmla="*/ 24 w 56"/>
                <a:gd name="T9" fmla="*/ 50 h 50"/>
                <a:gd name="T10" fmla="*/ 47 w 56"/>
                <a:gd name="T11" fmla="*/ 43 h 50"/>
                <a:gd name="T12" fmla="*/ 56 w 56"/>
                <a:gd name="T13" fmla="*/ 24 h 50"/>
                <a:gd name="T14" fmla="*/ 47 w 56"/>
                <a:gd name="T1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50">
                  <a:moveTo>
                    <a:pt x="47" y="6"/>
                  </a:moveTo>
                  <a:cubicBezTo>
                    <a:pt x="42" y="2"/>
                    <a:pt x="34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34" y="50"/>
                    <a:pt x="42" y="48"/>
                    <a:pt x="47" y="43"/>
                  </a:cubicBezTo>
                  <a:cubicBezTo>
                    <a:pt x="53" y="38"/>
                    <a:pt x="56" y="32"/>
                    <a:pt x="56" y="24"/>
                  </a:cubicBezTo>
                  <a:cubicBezTo>
                    <a:pt x="56" y="17"/>
                    <a:pt x="53" y="11"/>
                    <a:pt x="47" y="6"/>
                  </a:cubicBezTo>
                  <a:close/>
                </a:path>
              </a:pathLst>
            </a:custGeom>
            <a:solidFill>
              <a:srgbClr val="29C7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2460" y="2814"/>
              <a:ext cx="479" cy="140"/>
            </a:xfrm>
            <a:custGeom>
              <a:avLst/>
              <a:gdLst>
                <a:gd name="T0" fmla="*/ 298 w 409"/>
                <a:gd name="T1" fmla="*/ 0 h 120"/>
                <a:gd name="T2" fmla="*/ 283 w 409"/>
                <a:gd name="T3" fmla="*/ 0 h 120"/>
                <a:gd name="T4" fmla="*/ 135 w 409"/>
                <a:gd name="T5" fmla="*/ 0 h 120"/>
                <a:gd name="T6" fmla="*/ 128 w 409"/>
                <a:gd name="T7" fmla="*/ 0 h 120"/>
                <a:gd name="T8" fmla="*/ 0 w 409"/>
                <a:gd name="T9" fmla="*/ 82 h 120"/>
                <a:gd name="T10" fmla="*/ 0 w 409"/>
                <a:gd name="T11" fmla="*/ 120 h 120"/>
                <a:gd name="T12" fmla="*/ 153 w 409"/>
                <a:gd name="T13" fmla="*/ 120 h 120"/>
                <a:gd name="T14" fmla="*/ 265 w 409"/>
                <a:gd name="T15" fmla="*/ 120 h 120"/>
                <a:gd name="T16" fmla="*/ 409 w 409"/>
                <a:gd name="T17" fmla="*/ 120 h 120"/>
                <a:gd name="T18" fmla="*/ 409 w 409"/>
                <a:gd name="T19" fmla="*/ 82 h 120"/>
                <a:gd name="T20" fmla="*/ 298 w 409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9" h="120">
                  <a:moveTo>
                    <a:pt x="298" y="0"/>
                  </a:moveTo>
                  <a:cubicBezTo>
                    <a:pt x="283" y="0"/>
                    <a:pt x="283" y="0"/>
                    <a:pt x="283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48" y="72"/>
                    <a:pt x="121" y="82"/>
                    <a:pt x="0" y="82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53" y="120"/>
                    <a:pt x="153" y="120"/>
                    <a:pt x="153" y="120"/>
                  </a:cubicBezTo>
                  <a:cubicBezTo>
                    <a:pt x="265" y="120"/>
                    <a:pt x="265" y="120"/>
                    <a:pt x="265" y="120"/>
                  </a:cubicBezTo>
                  <a:cubicBezTo>
                    <a:pt x="409" y="120"/>
                    <a:pt x="409" y="120"/>
                    <a:pt x="409" y="120"/>
                  </a:cubicBezTo>
                  <a:cubicBezTo>
                    <a:pt x="409" y="82"/>
                    <a:pt x="409" y="82"/>
                    <a:pt x="409" y="82"/>
                  </a:cubicBezTo>
                  <a:cubicBezTo>
                    <a:pt x="289" y="82"/>
                    <a:pt x="277" y="72"/>
                    <a:pt x="298" y="0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38" name="Freeform 137"/>
            <p:cNvSpPr>
              <a:spLocks noEditPoints="1"/>
            </p:cNvSpPr>
            <p:nvPr/>
          </p:nvSpPr>
          <p:spPr bwMode="auto">
            <a:xfrm>
              <a:off x="2334" y="2278"/>
              <a:ext cx="733" cy="536"/>
            </a:xfrm>
            <a:custGeom>
              <a:avLst/>
              <a:gdLst>
                <a:gd name="T0" fmla="*/ 588 w 626"/>
                <a:gd name="T1" fmla="*/ 0 h 457"/>
                <a:gd name="T2" fmla="*/ 34 w 626"/>
                <a:gd name="T3" fmla="*/ 0 h 457"/>
                <a:gd name="T4" fmla="*/ 0 w 626"/>
                <a:gd name="T5" fmla="*/ 35 h 457"/>
                <a:gd name="T6" fmla="*/ 0 w 626"/>
                <a:gd name="T7" fmla="*/ 422 h 457"/>
                <a:gd name="T8" fmla="*/ 34 w 626"/>
                <a:gd name="T9" fmla="*/ 457 h 457"/>
                <a:gd name="T10" fmla="*/ 588 w 626"/>
                <a:gd name="T11" fmla="*/ 457 h 457"/>
                <a:gd name="T12" fmla="*/ 626 w 626"/>
                <a:gd name="T13" fmla="*/ 422 h 457"/>
                <a:gd name="T14" fmla="*/ 626 w 626"/>
                <a:gd name="T15" fmla="*/ 35 h 457"/>
                <a:gd name="T16" fmla="*/ 588 w 626"/>
                <a:gd name="T17" fmla="*/ 0 h 457"/>
                <a:gd name="T18" fmla="*/ 578 w 626"/>
                <a:gd name="T19" fmla="*/ 48 h 457"/>
                <a:gd name="T20" fmla="*/ 578 w 626"/>
                <a:gd name="T21" fmla="*/ 409 h 457"/>
                <a:gd name="T22" fmla="*/ 48 w 626"/>
                <a:gd name="T23" fmla="*/ 409 h 457"/>
                <a:gd name="T24" fmla="*/ 48 w 626"/>
                <a:gd name="T25" fmla="*/ 48 h 457"/>
                <a:gd name="T26" fmla="*/ 579 w 626"/>
                <a:gd name="T27" fmla="*/ 47 h 457"/>
                <a:gd name="T28" fmla="*/ 578 w 626"/>
                <a:gd name="T29" fmla="*/ 48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6" h="457">
                  <a:moveTo>
                    <a:pt x="58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0" y="440"/>
                    <a:pt x="15" y="457"/>
                    <a:pt x="34" y="457"/>
                  </a:cubicBezTo>
                  <a:cubicBezTo>
                    <a:pt x="588" y="457"/>
                    <a:pt x="588" y="457"/>
                    <a:pt x="588" y="457"/>
                  </a:cubicBezTo>
                  <a:cubicBezTo>
                    <a:pt x="607" y="457"/>
                    <a:pt x="626" y="440"/>
                    <a:pt x="626" y="422"/>
                  </a:cubicBezTo>
                  <a:cubicBezTo>
                    <a:pt x="626" y="35"/>
                    <a:pt x="626" y="35"/>
                    <a:pt x="626" y="35"/>
                  </a:cubicBezTo>
                  <a:cubicBezTo>
                    <a:pt x="626" y="16"/>
                    <a:pt x="607" y="0"/>
                    <a:pt x="588" y="0"/>
                  </a:cubicBezTo>
                  <a:close/>
                  <a:moveTo>
                    <a:pt x="578" y="48"/>
                  </a:moveTo>
                  <a:cubicBezTo>
                    <a:pt x="578" y="409"/>
                    <a:pt x="578" y="409"/>
                    <a:pt x="578" y="409"/>
                  </a:cubicBezTo>
                  <a:cubicBezTo>
                    <a:pt x="48" y="409"/>
                    <a:pt x="48" y="409"/>
                    <a:pt x="48" y="409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579" y="47"/>
                    <a:pt x="579" y="47"/>
                    <a:pt x="579" y="47"/>
                  </a:cubicBezTo>
                  <a:lnTo>
                    <a:pt x="578" y="48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2389" y="2334"/>
              <a:ext cx="621" cy="423"/>
            </a:xfrm>
            <a:custGeom>
              <a:avLst/>
              <a:gdLst>
                <a:gd name="T0" fmla="*/ 620 w 621"/>
                <a:gd name="T1" fmla="*/ 1 h 423"/>
                <a:gd name="T2" fmla="*/ 620 w 621"/>
                <a:gd name="T3" fmla="*/ 423 h 423"/>
                <a:gd name="T4" fmla="*/ 0 w 621"/>
                <a:gd name="T5" fmla="*/ 423 h 423"/>
                <a:gd name="T6" fmla="*/ 0 w 621"/>
                <a:gd name="T7" fmla="*/ 1 h 423"/>
                <a:gd name="T8" fmla="*/ 621 w 621"/>
                <a:gd name="T9" fmla="*/ 0 h 423"/>
                <a:gd name="T10" fmla="*/ 620 w 621"/>
                <a:gd name="T11" fmla="*/ 1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1" h="423">
                  <a:moveTo>
                    <a:pt x="620" y="1"/>
                  </a:moveTo>
                  <a:lnTo>
                    <a:pt x="620" y="423"/>
                  </a:lnTo>
                  <a:lnTo>
                    <a:pt x="0" y="423"/>
                  </a:lnTo>
                  <a:lnTo>
                    <a:pt x="0" y="1"/>
                  </a:lnTo>
                  <a:lnTo>
                    <a:pt x="621" y="0"/>
                  </a:lnTo>
                  <a:lnTo>
                    <a:pt x="620" y="1"/>
                  </a:lnTo>
                  <a:close/>
                </a:path>
              </a:pathLst>
            </a:custGeom>
            <a:solidFill>
              <a:srgbClr val="00BB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2389" y="2334"/>
              <a:ext cx="621" cy="423"/>
            </a:xfrm>
            <a:custGeom>
              <a:avLst/>
              <a:gdLst>
                <a:gd name="T0" fmla="*/ 620 w 621"/>
                <a:gd name="T1" fmla="*/ 1 h 423"/>
                <a:gd name="T2" fmla="*/ 620 w 621"/>
                <a:gd name="T3" fmla="*/ 423 h 423"/>
                <a:gd name="T4" fmla="*/ 0 w 621"/>
                <a:gd name="T5" fmla="*/ 423 h 423"/>
                <a:gd name="T6" fmla="*/ 0 w 621"/>
                <a:gd name="T7" fmla="*/ 1 h 423"/>
                <a:gd name="T8" fmla="*/ 621 w 621"/>
                <a:gd name="T9" fmla="*/ 0 h 423"/>
                <a:gd name="T10" fmla="*/ 620 w 621"/>
                <a:gd name="T11" fmla="*/ 1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1" h="423">
                  <a:moveTo>
                    <a:pt x="620" y="1"/>
                  </a:moveTo>
                  <a:lnTo>
                    <a:pt x="620" y="423"/>
                  </a:lnTo>
                  <a:lnTo>
                    <a:pt x="0" y="423"/>
                  </a:lnTo>
                  <a:lnTo>
                    <a:pt x="0" y="1"/>
                  </a:lnTo>
                  <a:lnTo>
                    <a:pt x="621" y="0"/>
                  </a:lnTo>
                  <a:lnTo>
                    <a:pt x="620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2334" y="2278"/>
              <a:ext cx="688" cy="536"/>
            </a:xfrm>
            <a:custGeom>
              <a:avLst/>
              <a:gdLst>
                <a:gd name="T0" fmla="*/ 48 w 588"/>
                <a:gd name="T1" fmla="*/ 409 h 457"/>
                <a:gd name="T2" fmla="*/ 47 w 588"/>
                <a:gd name="T3" fmla="*/ 409 h 457"/>
                <a:gd name="T4" fmla="*/ 47 w 588"/>
                <a:gd name="T5" fmla="*/ 48 h 457"/>
                <a:gd name="T6" fmla="*/ 532 w 588"/>
                <a:gd name="T7" fmla="*/ 47 h 457"/>
                <a:gd name="T8" fmla="*/ 588 w 588"/>
                <a:gd name="T9" fmla="*/ 0 h 457"/>
                <a:gd name="T10" fmla="*/ 588 w 588"/>
                <a:gd name="T11" fmla="*/ 0 h 457"/>
                <a:gd name="T12" fmla="*/ 34 w 588"/>
                <a:gd name="T13" fmla="*/ 0 h 457"/>
                <a:gd name="T14" fmla="*/ 0 w 588"/>
                <a:gd name="T15" fmla="*/ 35 h 457"/>
                <a:gd name="T16" fmla="*/ 0 w 588"/>
                <a:gd name="T17" fmla="*/ 422 h 457"/>
                <a:gd name="T18" fmla="*/ 34 w 588"/>
                <a:gd name="T19" fmla="*/ 457 h 457"/>
                <a:gd name="T20" fmla="*/ 47 w 588"/>
                <a:gd name="T21" fmla="*/ 457 h 457"/>
                <a:gd name="T22" fmla="*/ 104 w 588"/>
                <a:gd name="T23" fmla="*/ 409 h 457"/>
                <a:gd name="T24" fmla="*/ 48 w 588"/>
                <a:gd name="T25" fmla="*/ 409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8" h="457">
                  <a:moveTo>
                    <a:pt x="48" y="409"/>
                  </a:moveTo>
                  <a:cubicBezTo>
                    <a:pt x="47" y="409"/>
                    <a:pt x="47" y="409"/>
                    <a:pt x="47" y="40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532" y="47"/>
                    <a:pt x="532" y="47"/>
                    <a:pt x="532" y="47"/>
                  </a:cubicBezTo>
                  <a:cubicBezTo>
                    <a:pt x="588" y="0"/>
                    <a:pt x="588" y="0"/>
                    <a:pt x="588" y="0"/>
                  </a:cubicBezTo>
                  <a:cubicBezTo>
                    <a:pt x="588" y="0"/>
                    <a:pt x="588" y="0"/>
                    <a:pt x="58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0" y="440"/>
                    <a:pt x="15" y="457"/>
                    <a:pt x="34" y="457"/>
                  </a:cubicBezTo>
                  <a:cubicBezTo>
                    <a:pt x="47" y="457"/>
                    <a:pt x="47" y="457"/>
                    <a:pt x="47" y="457"/>
                  </a:cubicBezTo>
                  <a:cubicBezTo>
                    <a:pt x="104" y="409"/>
                    <a:pt x="104" y="409"/>
                    <a:pt x="104" y="409"/>
                  </a:cubicBezTo>
                  <a:lnTo>
                    <a:pt x="48" y="409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2389" y="2334"/>
              <a:ext cx="568" cy="423"/>
            </a:xfrm>
            <a:custGeom>
              <a:avLst/>
              <a:gdLst>
                <a:gd name="T0" fmla="*/ 0 w 568"/>
                <a:gd name="T1" fmla="*/ 423 h 423"/>
                <a:gd name="T2" fmla="*/ 1 w 568"/>
                <a:gd name="T3" fmla="*/ 423 h 423"/>
                <a:gd name="T4" fmla="*/ 1 w 568"/>
                <a:gd name="T5" fmla="*/ 1 h 423"/>
                <a:gd name="T6" fmla="*/ 568 w 568"/>
                <a:gd name="T7" fmla="*/ 0 h 423"/>
                <a:gd name="T8" fmla="*/ 568 w 568"/>
                <a:gd name="T9" fmla="*/ 0 h 423"/>
                <a:gd name="T10" fmla="*/ 0 w 568"/>
                <a:gd name="T11" fmla="*/ 1 h 423"/>
                <a:gd name="T12" fmla="*/ 0 w 568"/>
                <a:gd name="T13" fmla="*/ 4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8" h="423">
                  <a:moveTo>
                    <a:pt x="0" y="423"/>
                  </a:moveTo>
                  <a:lnTo>
                    <a:pt x="1" y="423"/>
                  </a:lnTo>
                  <a:lnTo>
                    <a:pt x="1" y="1"/>
                  </a:lnTo>
                  <a:lnTo>
                    <a:pt x="568" y="0"/>
                  </a:lnTo>
                  <a:lnTo>
                    <a:pt x="568" y="0"/>
                  </a:lnTo>
                  <a:lnTo>
                    <a:pt x="0" y="1"/>
                  </a:lnTo>
                  <a:lnTo>
                    <a:pt x="0" y="423"/>
                  </a:lnTo>
                  <a:close/>
                </a:path>
              </a:pathLst>
            </a:custGeom>
            <a:solidFill>
              <a:srgbClr val="59B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43" name="Rectangle 142"/>
            <p:cNvSpPr>
              <a:spLocks noChangeArrowheads="1"/>
            </p:cNvSpPr>
            <p:nvPr/>
          </p:nvSpPr>
          <p:spPr bwMode="auto">
            <a:xfrm>
              <a:off x="2460" y="2910"/>
              <a:ext cx="479" cy="44"/>
            </a:xfrm>
            <a:prstGeom prst="rect">
              <a:avLst/>
            </a:pr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44" name="Oval 143"/>
            <p:cNvSpPr>
              <a:spLocks noChangeArrowheads="1"/>
            </p:cNvSpPr>
            <p:nvPr/>
          </p:nvSpPr>
          <p:spPr bwMode="auto">
            <a:xfrm>
              <a:off x="2687" y="2298"/>
              <a:ext cx="20" cy="21"/>
            </a:xfrm>
            <a:prstGeom prst="ellipse">
              <a:avLst/>
            </a:prstGeom>
            <a:solidFill>
              <a:srgbClr val="BAC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2567" y="2383"/>
              <a:ext cx="264" cy="155"/>
            </a:xfrm>
            <a:custGeom>
              <a:avLst/>
              <a:gdLst>
                <a:gd name="T0" fmla="*/ 113 w 226"/>
                <a:gd name="T1" fmla="*/ 0 h 133"/>
                <a:gd name="T2" fmla="*/ 111 w 226"/>
                <a:gd name="T3" fmla="*/ 0 h 133"/>
                <a:gd name="T4" fmla="*/ 2 w 226"/>
                <a:gd name="T5" fmla="*/ 63 h 133"/>
                <a:gd name="T6" fmla="*/ 0 w 226"/>
                <a:gd name="T7" fmla="*/ 66 h 133"/>
                <a:gd name="T8" fmla="*/ 2 w 226"/>
                <a:gd name="T9" fmla="*/ 69 h 133"/>
                <a:gd name="T10" fmla="*/ 112 w 226"/>
                <a:gd name="T11" fmla="*/ 133 h 133"/>
                <a:gd name="T12" fmla="*/ 114 w 226"/>
                <a:gd name="T13" fmla="*/ 133 h 133"/>
                <a:gd name="T14" fmla="*/ 115 w 226"/>
                <a:gd name="T15" fmla="*/ 133 h 133"/>
                <a:gd name="T16" fmla="*/ 225 w 226"/>
                <a:gd name="T17" fmla="*/ 69 h 133"/>
                <a:gd name="T18" fmla="*/ 226 w 226"/>
                <a:gd name="T19" fmla="*/ 67 h 133"/>
                <a:gd name="T20" fmla="*/ 225 w 226"/>
                <a:gd name="T21" fmla="*/ 64 h 133"/>
                <a:gd name="T22" fmla="*/ 115 w 226"/>
                <a:gd name="T23" fmla="*/ 0 h 133"/>
                <a:gd name="T24" fmla="*/ 113 w 226"/>
                <a:gd name="T2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" h="133">
                  <a:moveTo>
                    <a:pt x="113" y="0"/>
                  </a:moveTo>
                  <a:cubicBezTo>
                    <a:pt x="112" y="0"/>
                    <a:pt x="112" y="0"/>
                    <a:pt x="111" y="0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1" y="64"/>
                    <a:pt x="0" y="65"/>
                    <a:pt x="0" y="66"/>
                  </a:cubicBezTo>
                  <a:cubicBezTo>
                    <a:pt x="0" y="67"/>
                    <a:pt x="1" y="68"/>
                    <a:pt x="2" y="69"/>
                  </a:cubicBezTo>
                  <a:cubicBezTo>
                    <a:pt x="112" y="133"/>
                    <a:pt x="112" y="133"/>
                    <a:pt x="112" y="133"/>
                  </a:cubicBezTo>
                  <a:cubicBezTo>
                    <a:pt x="112" y="133"/>
                    <a:pt x="113" y="133"/>
                    <a:pt x="114" y="133"/>
                  </a:cubicBezTo>
                  <a:cubicBezTo>
                    <a:pt x="114" y="133"/>
                    <a:pt x="115" y="133"/>
                    <a:pt x="115" y="133"/>
                  </a:cubicBezTo>
                  <a:cubicBezTo>
                    <a:pt x="225" y="69"/>
                    <a:pt x="225" y="69"/>
                    <a:pt x="225" y="69"/>
                  </a:cubicBezTo>
                  <a:cubicBezTo>
                    <a:pt x="226" y="69"/>
                    <a:pt x="226" y="68"/>
                    <a:pt x="226" y="67"/>
                  </a:cubicBezTo>
                  <a:cubicBezTo>
                    <a:pt x="226" y="65"/>
                    <a:pt x="226" y="64"/>
                    <a:pt x="225" y="6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4" y="0"/>
                    <a:pt x="114" y="0"/>
                    <a:pt x="113" y="0"/>
                  </a:cubicBezTo>
                </a:path>
              </a:pathLst>
            </a:custGeom>
            <a:solidFill>
              <a:srgbClr val="E5F8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2549" y="2488"/>
              <a:ext cx="136" cy="232"/>
            </a:xfrm>
            <a:custGeom>
              <a:avLst/>
              <a:gdLst>
                <a:gd name="T0" fmla="*/ 3 w 116"/>
                <a:gd name="T1" fmla="*/ 0 h 198"/>
                <a:gd name="T2" fmla="*/ 1 w 116"/>
                <a:gd name="T3" fmla="*/ 1 h 198"/>
                <a:gd name="T4" fmla="*/ 0 w 116"/>
                <a:gd name="T5" fmla="*/ 4 h 198"/>
                <a:gd name="T6" fmla="*/ 0 w 116"/>
                <a:gd name="T7" fmla="*/ 131 h 198"/>
                <a:gd name="T8" fmla="*/ 1 w 116"/>
                <a:gd name="T9" fmla="*/ 134 h 198"/>
                <a:gd name="T10" fmla="*/ 111 w 116"/>
                <a:gd name="T11" fmla="*/ 197 h 198"/>
                <a:gd name="T12" fmla="*/ 113 w 116"/>
                <a:gd name="T13" fmla="*/ 198 h 198"/>
                <a:gd name="T14" fmla="*/ 114 w 116"/>
                <a:gd name="T15" fmla="*/ 197 h 198"/>
                <a:gd name="T16" fmla="*/ 116 w 116"/>
                <a:gd name="T17" fmla="*/ 194 h 198"/>
                <a:gd name="T18" fmla="*/ 116 w 116"/>
                <a:gd name="T19" fmla="*/ 67 h 198"/>
                <a:gd name="T20" fmla="*/ 114 w 116"/>
                <a:gd name="T21" fmla="*/ 64 h 198"/>
                <a:gd name="T22" fmla="*/ 5 w 116"/>
                <a:gd name="T23" fmla="*/ 1 h 198"/>
                <a:gd name="T24" fmla="*/ 3 w 116"/>
                <a:gd name="T25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198">
                  <a:moveTo>
                    <a:pt x="3" y="0"/>
                  </a:moveTo>
                  <a:cubicBezTo>
                    <a:pt x="2" y="0"/>
                    <a:pt x="2" y="0"/>
                    <a:pt x="1" y="1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2"/>
                    <a:pt x="0" y="133"/>
                    <a:pt x="1" y="134"/>
                  </a:cubicBezTo>
                  <a:cubicBezTo>
                    <a:pt x="111" y="197"/>
                    <a:pt x="111" y="197"/>
                    <a:pt x="111" y="197"/>
                  </a:cubicBezTo>
                  <a:cubicBezTo>
                    <a:pt x="112" y="197"/>
                    <a:pt x="112" y="198"/>
                    <a:pt x="113" y="198"/>
                  </a:cubicBezTo>
                  <a:cubicBezTo>
                    <a:pt x="113" y="198"/>
                    <a:pt x="114" y="197"/>
                    <a:pt x="114" y="197"/>
                  </a:cubicBezTo>
                  <a:cubicBezTo>
                    <a:pt x="115" y="197"/>
                    <a:pt x="116" y="196"/>
                    <a:pt x="116" y="194"/>
                  </a:cubicBezTo>
                  <a:cubicBezTo>
                    <a:pt x="116" y="67"/>
                    <a:pt x="116" y="67"/>
                    <a:pt x="116" y="67"/>
                  </a:cubicBezTo>
                  <a:cubicBezTo>
                    <a:pt x="116" y="66"/>
                    <a:pt x="115" y="65"/>
                    <a:pt x="114" y="64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3" y="0"/>
                  </a:cubicBezTo>
                </a:path>
              </a:pathLst>
            </a:custGeom>
            <a:solidFill>
              <a:srgbClr val="CCF1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2714" y="2489"/>
              <a:ext cx="136" cy="231"/>
            </a:xfrm>
            <a:custGeom>
              <a:avLst/>
              <a:gdLst>
                <a:gd name="T0" fmla="*/ 113 w 116"/>
                <a:gd name="T1" fmla="*/ 0 h 197"/>
                <a:gd name="T2" fmla="*/ 111 w 116"/>
                <a:gd name="T3" fmla="*/ 1 h 197"/>
                <a:gd name="T4" fmla="*/ 1 w 116"/>
                <a:gd name="T5" fmla="*/ 64 h 197"/>
                <a:gd name="T6" fmla="*/ 0 w 116"/>
                <a:gd name="T7" fmla="*/ 67 h 197"/>
                <a:gd name="T8" fmla="*/ 0 w 116"/>
                <a:gd name="T9" fmla="*/ 193 h 197"/>
                <a:gd name="T10" fmla="*/ 1 w 116"/>
                <a:gd name="T11" fmla="*/ 196 h 197"/>
                <a:gd name="T12" fmla="*/ 3 w 116"/>
                <a:gd name="T13" fmla="*/ 197 h 197"/>
                <a:gd name="T14" fmla="*/ 5 w 116"/>
                <a:gd name="T15" fmla="*/ 196 h 197"/>
                <a:gd name="T16" fmla="*/ 114 w 116"/>
                <a:gd name="T17" fmla="*/ 133 h 197"/>
                <a:gd name="T18" fmla="*/ 116 w 116"/>
                <a:gd name="T19" fmla="*/ 130 h 197"/>
                <a:gd name="T20" fmla="*/ 116 w 116"/>
                <a:gd name="T21" fmla="*/ 3 h 197"/>
                <a:gd name="T22" fmla="*/ 114 w 116"/>
                <a:gd name="T23" fmla="*/ 1 h 197"/>
                <a:gd name="T24" fmla="*/ 113 w 116"/>
                <a:gd name="T25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197">
                  <a:moveTo>
                    <a:pt x="113" y="0"/>
                  </a:moveTo>
                  <a:cubicBezTo>
                    <a:pt x="112" y="0"/>
                    <a:pt x="112" y="0"/>
                    <a:pt x="111" y="1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0" y="65"/>
                    <a:pt x="0" y="66"/>
                    <a:pt x="0" y="67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0" y="195"/>
                    <a:pt x="0" y="196"/>
                    <a:pt x="1" y="196"/>
                  </a:cubicBezTo>
                  <a:cubicBezTo>
                    <a:pt x="2" y="196"/>
                    <a:pt x="2" y="197"/>
                    <a:pt x="3" y="197"/>
                  </a:cubicBezTo>
                  <a:cubicBezTo>
                    <a:pt x="3" y="197"/>
                    <a:pt x="4" y="196"/>
                    <a:pt x="5" y="196"/>
                  </a:cubicBezTo>
                  <a:cubicBezTo>
                    <a:pt x="114" y="133"/>
                    <a:pt x="114" y="133"/>
                    <a:pt x="114" y="133"/>
                  </a:cubicBezTo>
                  <a:cubicBezTo>
                    <a:pt x="115" y="132"/>
                    <a:pt x="116" y="131"/>
                    <a:pt x="116" y="130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4" y="0"/>
                    <a:pt x="113" y="0"/>
                    <a:pt x="113" y="0"/>
                  </a:cubicBezTo>
                </a:path>
              </a:pathLst>
            </a:custGeom>
            <a:solidFill>
              <a:srgbClr val="80DD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818" y="2424"/>
              <a:ext cx="702" cy="492"/>
            </a:xfrm>
            <a:custGeom>
              <a:avLst/>
              <a:gdLst>
                <a:gd name="T0" fmla="*/ 0 w 599"/>
                <a:gd name="T1" fmla="*/ 398 h 420"/>
                <a:gd name="T2" fmla="*/ 22 w 599"/>
                <a:gd name="T3" fmla="*/ 420 h 420"/>
                <a:gd name="T4" fmla="*/ 577 w 599"/>
                <a:gd name="T5" fmla="*/ 420 h 420"/>
                <a:gd name="T6" fmla="*/ 599 w 599"/>
                <a:gd name="T7" fmla="*/ 398 h 420"/>
                <a:gd name="T8" fmla="*/ 599 w 599"/>
                <a:gd name="T9" fmla="*/ 0 h 420"/>
                <a:gd name="T10" fmla="*/ 0 w 599"/>
                <a:gd name="T11" fmla="*/ 0 h 420"/>
                <a:gd name="T12" fmla="*/ 0 w 599"/>
                <a:gd name="T13" fmla="*/ 398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9" h="420">
                  <a:moveTo>
                    <a:pt x="0" y="398"/>
                  </a:moveTo>
                  <a:cubicBezTo>
                    <a:pt x="0" y="410"/>
                    <a:pt x="10" y="420"/>
                    <a:pt x="22" y="420"/>
                  </a:cubicBezTo>
                  <a:cubicBezTo>
                    <a:pt x="577" y="420"/>
                    <a:pt x="577" y="420"/>
                    <a:pt x="577" y="420"/>
                  </a:cubicBezTo>
                  <a:cubicBezTo>
                    <a:pt x="589" y="420"/>
                    <a:pt x="599" y="410"/>
                    <a:pt x="599" y="398"/>
                  </a:cubicBezTo>
                  <a:cubicBezTo>
                    <a:pt x="599" y="0"/>
                    <a:pt x="599" y="0"/>
                    <a:pt x="59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8"/>
                    <a:pt x="0" y="398"/>
                    <a:pt x="0" y="398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818" y="2317"/>
              <a:ext cx="702" cy="107"/>
            </a:xfrm>
            <a:custGeom>
              <a:avLst/>
              <a:gdLst>
                <a:gd name="T0" fmla="*/ 577 w 599"/>
                <a:gd name="T1" fmla="*/ 0 h 91"/>
                <a:gd name="T2" fmla="*/ 22 w 599"/>
                <a:gd name="T3" fmla="*/ 0 h 91"/>
                <a:gd name="T4" fmla="*/ 0 w 599"/>
                <a:gd name="T5" fmla="*/ 22 h 91"/>
                <a:gd name="T6" fmla="*/ 0 w 599"/>
                <a:gd name="T7" fmla="*/ 91 h 91"/>
                <a:gd name="T8" fmla="*/ 599 w 599"/>
                <a:gd name="T9" fmla="*/ 91 h 91"/>
                <a:gd name="T10" fmla="*/ 599 w 599"/>
                <a:gd name="T11" fmla="*/ 22 h 91"/>
                <a:gd name="T12" fmla="*/ 577 w 599"/>
                <a:gd name="T1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9" h="91">
                  <a:moveTo>
                    <a:pt x="577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599" y="91"/>
                    <a:pt x="599" y="91"/>
                    <a:pt x="599" y="91"/>
                  </a:cubicBezTo>
                  <a:cubicBezTo>
                    <a:pt x="599" y="22"/>
                    <a:pt x="599" y="22"/>
                    <a:pt x="599" y="22"/>
                  </a:cubicBezTo>
                  <a:cubicBezTo>
                    <a:pt x="599" y="10"/>
                    <a:pt x="589" y="0"/>
                    <a:pt x="577" y="0"/>
                  </a:cubicBezTo>
                </a:path>
              </a:pathLst>
            </a:custGeom>
            <a:solidFill>
              <a:srgbClr val="0071BC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50" name="Rectangle 149"/>
            <p:cNvSpPr>
              <a:spLocks noChangeArrowheads="1"/>
            </p:cNvSpPr>
            <p:nvPr/>
          </p:nvSpPr>
          <p:spPr bwMode="auto">
            <a:xfrm>
              <a:off x="1025" y="2577"/>
              <a:ext cx="130" cy="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51" name="Rectangle 150"/>
            <p:cNvSpPr>
              <a:spLocks noChangeArrowheads="1"/>
            </p:cNvSpPr>
            <p:nvPr/>
          </p:nvSpPr>
          <p:spPr bwMode="auto">
            <a:xfrm>
              <a:off x="1025" y="2577"/>
              <a:ext cx="130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52" name="Rectangle 151"/>
            <p:cNvSpPr>
              <a:spLocks noChangeArrowheads="1"/>
            </p:cNvSpPr>
            <p:nvPr/>
          </p:nvSpPr>
          <p:spPr bwMode="auto">
            <a:xfrm>
              <a:off x="1025" y="2473"/>
              <a:ext cx="130" cy="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53" name="Rectangle 152"/>
            <p:cNvSpPr>
              <a:spLocks noChangeArrowheads="1"/>
            </p:cNvSpPr>
            <p:nvPr/>
          </p:nvSpPr>
          <p:spPr bwMode="auto">
            <a:xfrm>
              <a:off x="1025" y="2473"/>
              <a:ext cx="13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54" name="Rectangle 153"/>
            <p:cNvSpPr>
              <a:spLocks noChangeArrowheads="1"/>
            </p:cNvSpPr>
            <p:nvPr/>
          </p:nvSpPr>
          <p:spPr bwMode="auto">
            <a:xfrm>
              <a:off x="1025" y="2681"/>
              <a:ext cx="130" cy="79"/>
            </a:xfrm>
            <a:prstGeom prst="rect">
              <a:avLst/>
            </a:prstGeom>
            <a:solidFill>
              <a:srgbClr val="0071BC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55" name="Rectangle 154"/>
            <p:cNvSpPr>
              <a:spLocks noChangeArrowheads="1"/>
            </p:cNvSpPr>
            <p:nvPr/>
          </p:nvSpPr>
          <p:spPr bwMode="auto">
            <a:xfrm>
              <a:off x="1025" y="2681"/>
              <a:ext cx="130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56" name="Rectangle 155"/>
            <p:cNvSpPr>
              <a:spLocks noChangeArrowheads="1"/>
            </p:cNvSpPr>
            <p:nvPr/>
          </p:nvSpPr>
          <p:spPr bwMode="auto">
            <a:xfrm>
              <a:off x="1181" y="2681"/>
              <a:ext cx="130" cy="79"/>
            </a:xfrm>
            <a:prstGeom prst="rect">
              <a:avLst/>
            </a:prstGeom>
            <a:solidFill>
              <a:srgbClr val="007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57" name="Rectangle 156"/>
            <p:cNvSpPr>
              <a:spLocks noChangeArrowheads="1"/>
            </p:cNvSpPr>
            <p:nvPr/>
          </p:nvSpPr>
          <p:spPr bwMode="auto">
            <a:xfrm>
              <a:off x="1181" y="2577"/>
              <a:ext cx="130" cy="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58" name="Rectangle 157"/>
            <p:cNvSpPr>
              <a:spLocks noChangeArrowheads="1"/>
            </p:cNvSpPr>
            <p:nvPr/>
          </p:nvSpPr>
          <p:spPr bwMode="auto">
            <a:xfrm>
              <a:off x="1181" y="2577"/>
              <a:ext cx="130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59" name="Rectangle 158"/>
            <p:cNvSpPr>
              <a:spLocks noChangeArrowheads="1"/>
            </p:cNvSpPr>
            <p:nvPr/>
          </p:nvSpPr>
          <p:spPr bwMode="auto">
            <a:xfrm>
              <a:off x="1181" y="2473"/>
              <a:ext cx="130" cy="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60" name="Rectangle 159"/>
            <p:cNvSpPr>
              <a:spLocks noChangeArrowheads="1"/>
            </p:cNvSpPr>
            <p:nvPr/>
          </p:nvSpPr>
          <p:spPr bwMode="auto">
            <a:xfrm>
              <a:off x="1181" y="2473"/>
              <a:ext cx="13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61" name="Rectangle 160"/>
            <p:cNvSpPr>
              <a:spLocks noChangeArrowheads="1"/>
            </p:cNvSpPr>
            <p:nvPr/>
          </p:nvSpPr>
          <p:spPr bwMode="auto">
            <a:xfrm>
              <a:off x="870" y="2473"/>
              <a:ext cx="130" cy="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62" name="Rectangle 161"/>
            <p:cNvSpPr>
              <a:spLocks noChangeArrowheads="1"/>
            </p:cNvSpPr>
            <p:nvPr/>
          </p:nvSpPr>
          <p:spPr bwMode="auto">
            <a:xfrm>
              <a:off x="870" y="2473"/>
              <a:ext cx="13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63" name="Rectangle 162"/>
            <p:cNvSpPr>
              <a:spLocks noChangeArrowheads="1"/>
            </p:cNvSpPr>
            <p:nvPr/>
          </p:nvSpPr>
          <p:spPr bwMode="auto">
            <a:xfrm>
              <a:off x="870" y="2577"/>
              <a:ext cx="130" cy="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64" name="Rectangle 163"/>
            <p:cNvSpPr>
              <a:spLocks noChangeArrowheads="1"/>
            </p:cNvSpPr>
            <p:nvPr/>
          </p:nvSpPr>
          <p:spPr bwMode="auto">
            <a:xfrm>
              <a:off x="870" y="2577"/>
              <a:ext cx="130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65" name="Rectangle 164"/>
            <p:cNvSpPr>
              <a:spLocks noChangeArrowheads="1"/>
            </p:cNvSpPr>
            <p:nvPr/>
          </p:nvSpPr>
          <p:spPr bwMode="auto">
            <a:xfrm>
              <a:off x="870" y="2681"/>
              <a:ext cx="130" cy="79"/>
            </a:xfrm>
            <a:prstGeom prst="rect">
              <a:avLst/>
            </a:pr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66" name="Rectangle 165"/>
            <p:cNvSpPr>
              <a:spLocks noChangeArrowheads="1"/>
            </p:cNvSpPr>
            <p:nvPr/>
          </p:nvSpPr>
          <p:spPr bwMode="auto">
            <a:xfrm>
              <a:off x="870" y="2681"/>
              <a:ext cx="130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67" name="Rectangle 166"/>
            <p:cNvSpPr>
              <a:spLocks noChangeArrowheads="1"/>
            </p:cNvSpPr>
            <p:nvPr/>
          </p:nvSpPr>
          <p:spPr bwMode="auto">
            <a:xfrm>
              <a:off x="870" y="2786"/>
              <a:ext cx="130" cy="77"/>
            </a:xfrm>
            <a:prstGeom prst="rect">
              <a:avLst/>
            </a:prstGeom>
            <a:solidFill>
              <a:srgbClr val="0071BC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68" name="Rectangle 167"/>
            <p:cNvSpPr>
              <a:spLocks noChangeArrowheads="1"/>
            </p:cNvSpPr>
            <p:nvPr/>
          </p:nvSpPr>
          <p:spPr bwMode="auto">
            <a:xfrm>
              <a:off x="870" y="2786"/>
              <a:ext cx="13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69" name="Rectangle 168"/>
            <p:cNvSpPr>
              <a:spLocks noChangeArrowheads="1"/>
            </p:cNvSpPr>
            <p:nvPr/>
          </p:nvSpPr>
          <p:spPr bwMode="auto">
            <a:xfrm>
              <a:off x="1025" y="2786"/>
              <a:ext cx="130" cy="77"/>
            </a:xfrm>
            <a:prstGeom prst="rect">
              <a:avLst/>
            </a:prstGeom>
            <a:solidFill>
              <a:srgbClr val="007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70" name="Rectangle 169"/>
            <p:cNvSpPr>
              <a:spLocks noChangeArrowheads="1"/>
            </p:cNvSpPr>
            <p:nvPr/>
          </p:nvSpPr>
          <p:spPr bwMode="auto">
            <a:xfrm>
              <a:off x="1181" y="2786"/>
              <a:ext cx="130" cy="77"/>
            </a:xfrm>
            <a:prstGeom prst="rect">
              <a:avLst/>
            </a:prstGeom>
            <a:solidFill>
              <a:srgbClr val="007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71" name="Rectangle 170"/>
            <p:cNvSpPr>
              <a:spLocks noChangeArrowheads="1"/>
            </p:cNvSpPr>
            <p:nvPr/>
          </p:nvSpPr>
          <p:spPr bwMode="auto">
            <a:xfrm>
              <a:off x="1338" y="2681"/>
              <a:ext cx="130" cy="79"/>
            </a:xfrm>
            <a:prstGeom prst="rect">
              <a:avLst/>
            </a:prstGeom>
            <a:solidFill>
              <a:srgbClr val="007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72" name="Rectangle 171"/>
            <p:cNvSpPr>
              <a:spLocks noChangeArrowheads="1"/>
            </p:cNvSpPr>
            <p:nvPr/>
          </p:nvSpPr>
          <p:spPr bwMode="auto">
            <a:xfrm>
              <a:off x="1338" y="2577"/>
              <a:ext cx="130" cy="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73" name="Rectangle 172"/>
            <p:cNvSpPr>
              <a:spLocks noChangeArrowheads="1"/>
            </p:cNvSpPr>
            <p:nvPr/>
          </p:nvSpPr>
          <p:spPr bwMode="auto">
            <a:xfrm>
              <a:off x="1338" y="2473"/>
              <a:ext cx="130" cy="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74" name="Rectangle 173"/>
            <p:cNvSpPr>
              <a:spLocks noChangeArrowheads="1"/>
            </p:cNvSpPr>
            <p:nvPr/>
          </p:nvSpPr>
          <p:spPr bwMode="auto">
            <a:xfrm>
              <a:off x="1338" y="2786"/>
              <a:ext cx="130" cy="77"/>
            </a:xfrm>
            <a:prstGeom prst="rect">
              <a:avLst/>
            </a:prstGeom>
            <a:solidFill>
              <a:srgbClr val="007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75" name="Freeform 174"/>
            <p:cNvSpPr>
              <a:spLocks noEditPoints="1"/>
            </p:cNvSpPr>
            <p:nvPr/>
          </p:nvSpPr>
          <p:spPr bwMode="auto">
            <a:xfrm>
              <a:off x="840" y="2317"/>
              <a:ext cx="591" cy="0"/>
            </a:xfrm>
            <a:custGeom>
              <a:avLst/>
              <a:gdLst>
                <a:gd name="T0" fmla="*/ 140 w 504"/>
                <a:gd name="T1" fmla="*/ 5 w 504"/>
                <a:gd name="T2" fmla="*/ 0 w 504"/>
                <a:gd name="T3" fmla="*/ 3 w 504"/>
                <a:gd name="T4" fmla="*/ 140 w 504"/>
                <a:gd name="T5" fmla="*/ 140 w 504"/>
                <a:gd name="T6" fmla="*/ 504 w 504"/>
                <a:gd name="T7" fmla="*/ 159 w 504"/>
                <a:gd name="T8" fmla="*/ 159 w 504"/>
                <a:gd name="T9" fmla="*/ 503 w 504"/>
                <a:gd name="T10" fmla="*/ 504 w 50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</a:cxnLst>
              <a:rect l="0" t="0" r="r" b="b"/>
              <a:pathLst>
                <a:path w="504">
                  <a:moveTo>
                    <a:pt x="14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moveTo>
                    <a:pt x="504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04" y="0"/>
                    <a:pt x="504" y="0"/>
                    <a:pt x="504" y="0"/>
                  </a:cubicBezTo>
                </a:path>
              </a:pathLst>
            </a:custGeom>
            <a:solidFill>
              <a:srgbClr val="1C4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1004" y="2317"/>
              <a:ext cx="23" cy="0"/>
            </a:xfrm>
            <a:custGeom>
              <a:avLst/>
              <a:gdLst>
                <a:gd name="T0" fmla="*/ 19 w 19"/>
                <a:gd name="T1" fmla="*/ 0 w 19"/>
                <a:gd name="T2" fmla="*/ 0 w 19"/>
                <a:gd name="T3" fmla="*/ 19 w 19"/>
                <a:gd name="T4" fmla="*/ 19 w 1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9">
                  <a:moveTo>
                    <a:pt x="1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89C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842" y="2916"/>
              <a:ext cx="35" cy="0"/>
            </a:xfrm>
            <a:custGeom>
              <a:avLst/>
              <a:gdLst>
                <a:gd name="T0" fmla="*/ 0 w 30"/>
                <a:gd name="T1" fmla="*/ 4 w 30"/>
                <a:gd name="T2" fmla="*/ 30 w 30"/>
                <a:gd name="T3" fmla="*/ 30 w 30"/>
                <a:gd name="T4" fmla="*/ 2 w 30"/>
                <a:gd name="T5" fmla="*/ 0 w 3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30">
                  <a:moveTo>
                    <a:pt x="0" y="0"/>
                  </a:moveTo>
                  <a:cubicBezTo>
                    <a:pt x="1" y="0"/>
                    <a:pt x="2" y="0"/>
                    <a:pt x="4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1C4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78" name="Freeform 177"/>
            <p:cNvSpPr>
              <a:spLocks noEditPoints="1"/>
            </p:cNvSpPr>
            <p:nvPr/>
          </p:nvSpPr>
          <p:spPr bwMode="auto">
            <a:xfrm>
              <a:off x="818" y="2424"/>
              <a:ext cx="513" cy="492"/>
            </a:xfrm>
            <a:custGeom>
              <a:avLst/>
              <a:gdLst>
                <a:gd name="T0" fmla="*/ 44 w 438"/>
                <a:gd name="T1" fmla="*/ 287 h 420"/>
                <a:gd name="T2" fmla="*/ 44 w 438"/>
                <a:gd name="T3" fmla="*/ 220 h 420"/>
                <a:gd name="T4" fmla="*/ 155 w 438"/>
                <a:gd name="T5" fmla="*/ 220 h 420"/>
                <a:gd name="T6" fmla="*/ 155 w 438"/>
                <a:gd name="T7" fmla="*/ 287 h 420"/>
                <a:gd name="T8" fmla="*/ 44 w 438"/>
                <a:gd name="T9" fmla="*/ 287 h 420"/>
                <a:gd name="T10" fmla="*/ 44 w 438"/>
                <a:gd name="T11" fmla="*/ 198 h 420"/>
                <a:gd name="T12" fmla="*/ 44 w 438"/>
                <a:gd name="T13" fmla="*/ 131 h 420"/>
                <a:gd name="T14" fmla="*/ 155 w 438"/>
                <a:gd name="T15" fmla="*/ 131 h 420"/>
                <a:gd name="T16" fmla="*/ 155 w 438"/>
                <a:gd name="T17" fmla="*/ 198 h 420"/>
                <a:gd name="T18" fmla="*/ 44 w 438"/>
                <a:gd name="T19" fmla="*/ 198 h 420"/>
                <a:gd name="T20" fmla="*/ 44 w 438"/>
                <a:gd name="T21" fmla="*/ 109 h 420"/>
                <a:gd name="T22" fmla="*/ 44 w 438"/>
                <a:gd name="T23" fmla="*/ 42 h 420"/>
                <a:gd name="T24" fmla="*/ 155 w 438"/>
                <a:gd name="T25" fmla="*/ 42 h 420"/>
                <a:gd name="T26" fmla="*/ 155 w 438"/>
                <a:gd name="T27" fmla="*/ 109 h 420"/>
                <a:gd name="T28" fmla="*/ 44 w 438"/>
                <a:gd name="T29" fmla="*/ 109 h 420"/>
                <a:gd name="T30" fmla="*/ 177 w 438"/>
                <a:gd name="T31" fmla="*/ 109 h 420"/>
                <a:gd name="T32" fmla="*/ 177 w 438"/>
                <a:gd name="T33" fmla="*/ 42 h 420"/>
                <a:gd name="T34" fmla="*/ 288 w 438"/>
                <a:gd name="T35" fmla="*/ 42 h 420"/>
                <a:gd name="T36" fmla="*/ 288 w 438"/>
                <a:gd name="T37" fmla="*/ 109 h 420"/>
                <a:gd name="T38" fmla="*/ 177 w 438"/>
                <a:gd name="T39" fmla="*/ 109 h 420"/>
                <a:gd name="T40" fmla="*/ 438 w 438"/>
                <a:gd name="T41" fmla="*/ 0 h 420"/>
                <a:gd name="T42" fmla="*/ 0 w 438"/>
                <a:gd name="T43" fmla="*/ 0 h 420"/>
                <a:gd name="T44" fmla="*/ 0 w 438"/>
                <a:gd name="T45" fmla="*/ 20 h 420"/>
                <a:gd name="T46" fmla="*/ 0 w 438"/>
                <a:gd name="T47" fmla="*/ 60 h 420"/>
                <a:gd name="T48" fmla="*/ 0 w 438"/>
                <a:gd name="T49" fmla="*/ 396 h 420"/>
                <a:gd name="T50" fmla="*/ 20 w 438"/>
                <a:gd name="T51" fmla="*/ 420 h 420"/>
                <a:gd name="T52" fmla="*/ 22 w 438"/>
                <a:gd name="T53" fmla="*/ 420 h 420"/>
                <a:gd name="T54" fmla="*/ 50 w 438"/>
                <a:gd name="T55" fmla="*/ 420 h 420"/>
                <a:gd name="T56" fmla="*/ 91 w 438"/>
                <a:gd name="T57" fmla="*/ 375 h 420"/>
                <a:gd name="T58" fmla="*/ 44 w 438"/>
                <a:gd name="T59" fmla="*/ 375 h 420"/>
                <a:gd name="T60" fmla="*/ 44 w 438"/>
                <a:gd name="T61" fmla="*/ 309 h 420"/>
                <a:gd name="T62" fmla="*/ 153 w 438"/>
                <a:gd name="T63" fmla="*/ 309 h 420"/>
                <a:gd name="T64" fmla="*/ 177 w 438"/>
                <a:gd name="T65" fmla="*/ 282 h 420"/>
                <a:gd name="T66" fmla="*/ 177 w 438"/>
                <a:gd name="T67" fmla="*/ 220 h 420"/>
                <a:gd name="T68" fmla="*/ 235 w 438"/>
                <a:gd name="T69" fmla="*/ 220 h 420"/>
                <a:gd name="T70" fmla="*/ 255 w 438"/>
                <a:gd name="T71" fmla="*/ 198 h 420"/>
                <a:gd name="T72" fmla="*/ 177 w 438"/>
                <a:gd name="T73" fmla="*/ 198 h 420"/>
                <a:gd name="T74" fmla="*/ 177 w 438"/>
                <a:gd name="T75" fmla="*/ 131 h 420"/>
                <a:gd name="T76" fmla="*/ 288 w 438"/>
                <a:gd name="T77" fmla="*/ 131 h 420"/>
                <a:gd name="T78" fmla="*/ 288 w 438"/>
                <a:gd name="T79" fmla="*/ 162 h 420"/>
                <a:gd name="T80" fmla="*/ 310 w 438"/>
                <a:gd name="T81" fmla="*/ 138 h 420"/>
                <a:gd name="T82" fmla="*/ 310 w 438"/>
                <a:gd name="T83" fmla="*/ 131 h 420"/>
                <a:gd name="T84" fmla="*/ 317 w 438"/>
                <a:gd name="T85" fmla="*/ 131 h 420"/>
                <a:gd name="T86" fmla="*/ 338 w 438"/>
                <a:gd name="T87" fmla="*/ 109 h 420"/>
                <a:gd name="T88" fmla="*/ 310 w 438"/>
                <a:gd name="T89" fmla="*/ 109 h 420"/>
                <a:gd name="T90" fmla="*/ 310 w 438"/>
                <a:gd name="T91" fmla="*/ 42 h 420"/>
                <a:gd name="T92" fmla="*/ 399 w 438"/>
                <a:gd name="T93" fmla="*/ 42 h 420"/>
                <a:gd name="T94" fmla="*/ 438 w 438"/>
                <a:gd name="T95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8" h="420">
                  <a:moveTo>
                    <a:pt x="44" y="287"/>
                  </a:moveTo>
                  <a:cubicBezTo>
                    <a:pt x="44" y="220"/>
                    <a:pt x="44" y="220"/>
                    <a:pt x="44" y="220"/>
                  </a:cubicBezTo>
                  <a:cubicBezTo>
                    <a:pt x="155" y="220"/>
                    <a:pt x="155" y="220"/>
                    <a:pt x="155" y="220"/>
                  </a:cubicBezTo>
                  <a:cubicBezTo>
                    <a:pt x="155" y="287"/>
                    <a:pt x="155" y="287"/>
                    <a:pt x="155" y="287"/>
                  </a:cubicBezTo>
                  <a:cubicBezTo>
                    <a:pt x="44" y="287"/>
                    <a:pt x="44" y="287"/>
                    <a:pt x="44" y="287"/>
                  </a:cubicBezTo>
                  <a:moveTo>
                    <a:pt x="44" y="198"/>
                  </a:moveTo>
                  <a:cubicBezTo>
                    <a:pt x="44" y="131"/>
                    <a:pt x="44" y="131"/>
                    <a:pt x="44" y="131"/>
                  </a:cubicBezTo>
                  <a:cubicBezTo>
                    <a:pt x="155" y="131"/>
                    <a:pt x="155" y="131"/>
                    <a:pt x="155" y="131"/>
                  </a:cubicBezTo>
                  <a:cubicBezTo>
                    <a:pt x="155" y="198"/>
                    <a:pt x="155" y="198"/>
                    <a:pt x="155" y="198"/>
                  </a:cubicBezTo>
                  <a:cubicBezTo>
                    <a:pt x="44" y="198"/>
                    <a:pt x="44" y="198"/>
                    <a:pt x="44" y="198"/>
                  </a:cubicBezTo>
                  <a:moveTo>
                    <a:pt x="44" y="109"/>
                  </a:moveTo>
                  <a:cubicBezTo>
                    <a:pt x="44" y="42"/>
                    <a:pt x="44" y="42"/>
                    <a:pt x="44" y="42"/>
                  </a:cubicBezTo>
                  <a:cubicBezTo>
                    <a:pt x="155" y="42"/>
                    <a:pt x="155" y="42"/>
                    <a:pt x="155" y="42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44" y="109"/>
                    <a:pt x="44" y="109"/>
                    <a:pt x="44" y="109"/>
                  </a:cubicBezTo>
                  <a:moveTo>
                    <a:pt x="177" y="109"/>
                  </a:moveTo>
                  <a:cubicBezTo>
                    <a:pt x="177" y="42"/>
                    <a:pt x="177" y="42"/>
                    <a:pt x="177" y="42"/>
                  </a:cubicBezTo>
                  <a:cubicBezTo>
                    <a:pt x="288" y="42"/>
                    <a:pt x="288" y="42"/>
                    <a:pt x="288" y="42"/>
                  </a:cubicBezTo>
                  <a:cubicBezTo>
                    <a:pt x="288" y="109"/>
                    <a:pt x="288" y="109"/>
                    <a:pt x="288" y="109"/>
                  </a:cubicBezTo>
                  <a:cubicBezTo>
                    <a:pt x="177" y="109"/>
                    <a:pt x="177" y="109"/>
                    <a:pt x="177" y="109"/>
                  </a:cubicBezTo>
                  <a:moveTo>
                    <a:pt x="43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396"/>
                    <a:pt x="0" y="396"/>
                    <a:pt x="0" y="396"/>
                  </a:cubicBezTo>
                  <a:cubicBezTo>
                    <a:pt x="0" y="408"/>
                    <a:pt x="8" y="418"/>
                    <a:pt x="20" y="420"/>
                  </a:cubicBezTo>
                  <a:cubicBezTo>
                    <a:pt x="20" y="420"/>
                    <a:pt x="21" y="420"/>
                    <a:pt x="22" y="420"/>
                  </a:cubicBezTo>
                  <a:cubicBezTo>
                    <a:pt x="50" y="420"/>
                    <a:pt x="50" y="420"/>
                    <a:pt x="50" y="420"/>
                  </a:cubicBezTo>
                  <a:cubicBezTo>
                    <a:pt x="91" y="375"/>
                    <a:pt x="91" y="375"/>
                    <a:pt x="91" y="375"/>
                  </a:cubicBezTo>
                  <a:cubicBezTo>
                    <a:pt x="44" y="375"/>
                    <a:pt x="44" y="375"/>
                    <a:pt x="44" y="375"/>
                  </a:cubicBezTo>
                  <a:cubicBezTo>
                    <a:pt x="44" y="309"/>
                    <a:pt x="44" y="309"/>
                    <a:pt x="44" y="309"/>
                  </a:cubicBezTo>
                  <a:cubicBezTo>
                    <a:pt x="153" y="309"/>
                    <a:pt x="153" y="309"/>
                    <a:pt x="153" y="309"/>
                  </a:cubicBezTo>
                  <a:cubicBezTo>
                    <a:pt x="177" y="282"/>
                    <a:pt x="177" y="282"/>
                    <a:pt x="177" y="282"/>
                  </a:cubicBezTo>
                  <a:cubicBezTo>
                    <a:pt x="177" y="220"/>
                    <a:pt x="177" y="220"/>
                    <a:pt x="177" y="220"/>
                  </a:cubicBezTo>
                  <a:cubicBezTo>
                    <a:pt x="235" y="220"/>
                    <a:pt x="235" y="220"/>
                    <a:pt x="235" y="220"/>
                  </a:cubicBezTo>
                  <a:cubicBezTo>
                    <a:pt x="255" y="198"/>
                    <a:pt x="255" y="198"/>
                    <a:pt x="255" y="198"/>
                  </a:cubicBezTo>
                  <a:cubicBezTo>
                    <a:pt x="177" y="198"/>
                    <a:pt x="177" y="198"/>
                    <a:pt x="177" y="198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88" y="131"/>
                    <a:pt x="288" y="131"/>
                    <a:pt x="288" y="131"/>
                  </a:cubicBezTo>
                  <a:cubicBezTo>
                    <a:pt x="288" y="162"/>
                    <a:pt x="288" y="162"/>
                    <a:pt x="288" y="162"/>
                  </a:cubicBezTo>
                  <a:cubicBezTo>
                    <a:pt x="310" y="138"/>
                    <a:pt x="310" y="138"/>
                    <a:pt x="310" y="138"/>
                  </a:cubicBezTo>
                  <a:cubicBezTo>
                    <a:pt x="310" y="131"/>
                    <a:pt x="310" y="131"/>
                    <a:pt x="310" y="131"/>
                  </a:cubicBezTo>
                  <a:cubicBezTo>
                    <a:pt x="317" y="131"/>
                    <a:pt x="317" y="131"/>
                    <a:pt x="317" y="131"/>
                  </a:cubicBezTo>
                  <a:cubicBezTo>
                    <a:pt x="338" y="109"/>
                    <a:pt x="338" y="109"/>
                    <a:pt x="338" y="109"/>
                  </a:cubicBezTo>
                  <a:cubicBezTo>
                    <a:pt x="310" y="109"/>
                    <a:pt x="310" y="109"/>
                    <a:pt x="310" y="109"/>
                  </a:cubicBezTo>
                  <a:cubicBezTo>
                    <a:pt x="310" y="42"/>
                    <a:pt x="310" y="42"/>
                    <a:pt x="310" y="42"/>
                  </a:cubicBezTo>
                  <a:cubicBezTo>
                    <a:pt x="399" y="42"/>
                    <a:pt x="399" y="42"/>
                    <a:pt x="399" y="42"/>
                  </a:cubicBezTo>
                  <a:cubicBezTo>
                    <a:pt x="438" y="0"/>
                    <a:pt x="438" y="0"/>
                    <a:pt x="438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818" y="2317"/>
              <a:ext cx="611" cy="107"/>
            </a:xfrm>
            <a:custGeom>
              <a:avLst/>
              <a:gdLst>
                <a:gd name="T0" fmla="*/ 522 w 522"/>
                <a:gd name="T1" fmla="*/ 0 h 91"/>
                <a:gd name="T2" fmla="*/ 178 w 522"/>
                <a:gd name="T3" fmla="*/ 0 h 91"/>
                <a:gd name="T4" fmla="*/ 159 w 522"/>
                <a:gd name="T5" fmla="*/ 0 h 91"/>
                <a:gd name="T6" fmla="*/ 22 w 522"/>
                <a:gd name="T7" fmla="*/ 0 h 91"/>
                <a:gd name="T8" fmla="*/ 19 w 522"/>
                <a:gd name="T9" fmla="*/ 0 h 91"/>
                <a:gd name="T10" fmla="*/ 0 w 522"/>
                <a:gd name="T11" fmla="*/ 24 h 91"/>
                <a:gd name="T12" fmla="*/ 0 w 522"/>
                <a:gd name="T13" fmla="*/ 91 h 91"/>
                <a:gd name="T14" fmla="*/ 438 w 522"/>
                <a:gd name="T15" fmla="*/ 91 h 91"/>
                <a:gd name="T16" fmla="*/ 522 w 522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2" h="91">
                  <a:moveTo>
                    <a:pt x="522" y="0"/>
                  </a:moveTo>
                  <a:cubicBezTo>
                    <a:pt x="178" y="0"/>
                    <a:pt x="178" y="0"/>
                    <a:pt x="178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8" y="3"/>
                    <a:pt x="0" y="12"/>
                    <a:pt x="0" y="24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438" y="91"/>
                    <a:pt x="438" y="91"/>
                    <a:pt x="438" y="91"/>
                  </a:cubicBezTo>
                  <a:cubicBezTo>
                    <a:pt x="522" y="0"/>
                    <a:pt x="522" y="0"/>
                    <a:pt x="522" y="0"/>
                  </a:cubicBezTo>
                </a:path>
              </a:pathLst>
            </a:custGeom>
            <a:solidFill>
              <a:srgbClr val="007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1025" y="2577"/>
              <a:ext cx="130" cy="79"/>
            </a:xfrm>
            <a:custGeom>
              <a:avLst/>
              <a:gdLst>
                <a:gd name="T0" fmla="*/ 130 w 130"/>
                <a:gd name="T1" fmla="*/ 0 h 79"/>
                <a:gd name="T2" fmla="*/ 0 w 130"/>
                <a:gd name="T3" fmla="*/ 0 h 79"/>
                <a:gd name="T4" fmla="*/ 0 w 130"/>
                <a:gd name="T5" fmla="*/ 79 h 79"/>
                <a:gd name="T6" fmla="*/ 92 w 130"/>
                <a:gd name="T7" fmla="*/ 79 h 79"/>
                <a:gd name="T8" fmla="*/ 130 w 130"/>
                <a:gd name="T9" fmla="*/ 36 h 79"/>
                <a:gd name="T10" fmla="*/ 130 w 130"/>
                <a:gd name="T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9">
                  <a:moveTo>
                    <a:pt x="130" y="0"/>
                  </a:moveTo>
                  <a:lnTo>
                    <a:pt x="0" y="0"/>
                  </a:lnTo>
                  <a:lnTo>
                    <a:pt x="0" y="79"/>
                  </a:lnTo>
                  <a:lnTo>
                    <a:pt x="92" y="79"/>
                  </a:lnTo>
                  <a:lnTo>
                    <a:pt x="130" y="36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1025" y="2577"/>
              <a:ext cx="130" cy="79"/>
            </a:xfrm>
            <a:custGeom>
              <a:avLst/>
              <a:gdLst>
                <a:gd name="T0" fmla="*/ 130 w 130"/>
                <a:gd name="T1" fmla="*/ 0 h 79"/>
                <a:gd name="T2" fmla="*/ 0 w 130"/>
                <a:gd name="T3" fmla="*/ 0 h 79"/>
                <a:gd name="T4" fmla="*/ 0 w 130"/>
                <a:gd name="T5" fmla="*/ 79 h 79"/>
                <a:gd name="T6" fmla="*/ 92 w 130"/>
                <a:gd name="T7" fmla="*/ 79 h 79"/>
                <a:gd name="T8" fmla="*/ 130 w 130"/>
                <a:gd name="T9" fmla="*/ 36 h 79"/>
                <a:gd name="T10" fmla="*/ 130 w 130"/>
                <a:gd name="T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9">
                  <a:moveTo>
                    <a:pt x="130" y="0"/>
                  </a:moveTo>
                  <a:lnTo>
                    <a:pt x="0" y="0"/>
                  </a:lnTo>
                  <a:lnTo>
                    <a:pt x="0" y="79"/>
                  </a:lnTo>
                  <a:lnTo>
                    <a:pt x="92" y="79"/>
                  </a:lnTo>
                  <a:lnTo>
                    <a:pt x="130" y="36"/>
                  </a:lnTo>
                  <a:lnTo>
                    <a:pt x="1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82" name="Rectangle 181"/>
            <p:cNvSpPr>
              <a:spLocks noChangeArrowheads="1"/>
            </p:cNvSpPr>
            <p:nvPr/>
          </p:nvSpPr>
          <p:spPr bwMode="auto">
            <a:xfrm>
              <a:off x="1025" y="2473"/>
              <a:ext cx="130" cy="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83" name="Rectangle 182"/>
            <p:cNvSpPr>
              <a:spLocks noChangeArrowheads="1"/>
            </p:cNvSpPr>
            <p:nvPr/>
          </p:nvSpPr>
          <p:spPr bwMode="auto">
            <a:xfrm>
              <a:off x="1025" y="2473"/>
              <a:ext cx="13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1025" y="2681"/>
              <a:ext cx="68" cy="73"/>
            </a:xfrm>
            <a:custGeom>
              <a:avLst/>
              <a:gdLst>
                <a:gd name="T0" fmla="*/ 68 w 68"/>
                <a:gd name="T1" fmla="*/ 0 h 73"/>
                <a:gd name="T2" fmla="*/ 0 w 68"/>
                <a:gd name="T3" fmla="*/ 0 h 73"/>
                <a:gd name="T4" fmla="*/ 0 w 68"/>
                <a:gd name="T5" fmla="*/ 73 h 73"/>
                <a:gd name="T6" fmla="*/ 68 w 68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73">
                  <a:moveTo>
                    <a:pt x="68" y="0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7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1025" y="2681"/>
              <a:ext cx="68" cy="73"/>
            </a:xfrm>
            <a:custGeom>
              <a:avLst/>
              <a:gdLst>
                <a:gd name="T0" fmla="*/ 68 w 68"/>
                <a:gd name="T1" fmla="*/ 0 h 73"/>
                <a:gd name="T2" fmla="*/ 0 w 68"/>
                <a:gd name="T3" fmla="*/ 0 h 73"/>
                <a:gd name="T4" fmla="*/ 0 w 68"/>
                <a:gd name="T5" fmla="*/ 73 h 73"/>
                <a:gd name="T6" fmla="*/ 68 w 68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73">
                  <a:moveTo>
                    <a:pt x="68" y="0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1181" y="2577"/>
              <a:ext cx="8" cy="8"/>
            </a:xfrm>
            <a:custGeom>
              <a:avLst/>
              <a:gdLst>
                <a:gd name="T0" fmla="*/ 8 w 8"/>
                <a:gd name="T1" fmla="*/ 0 h 8"/>
                <a:gd name="T2" fmla="*/ 0 w 8"/>
                <a:gd name="T3" fmla="*/ 0 h 8"/>
                <a:gd name="T4" fmla="*/ 0 w 8"/>
                <a:gd name="T5" fmla="*/ 8 h 8"/>
                <a:gd name="T6" fmla="*/ 8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1181" y="2577"/>
              <a:ext cx="8" cy="8"/>
            </a:xfrm>
            <a:custGeom>
              <a:avLst/>
              <a:gdLst>
                <a:gd name="T0" fmla="*/ 8 w 8"/>
                <a:gd name="T1" fmla="*/ 0 h 8"/>
                <a:gd name="T2" fmla="*/ 0 w 8"/>
                <a:gd name="T3" fmla="*/ 0 h 8"/>
                <a:gd name="T4" fmla="*/ 0 w 8"/>
                <a:gd name="T5" fmla="*/ 8 h 8"/>
                <a:gd name="T6" fmla="*/ 8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1181" y="2473"/>
              <a:ext cx="104" cy="78"/>
            </a:xfrm>
            <a:custGeom>
              <a:avLst/>
              <a:gdLst>
                <a:gd name="T0" fmla="*/ 104 w 104"/>
                <a:gd name="T1" fmla="*/ 0 h 78"/>
                <a:gd name="T2" fmla="*/ 0 w 104"/>
                <a:gd name="T3" fmla="*/ 0 h 78"/>
                <a:gd name="T4" fmla="*/ 0 w 104"/>
                <a:gd name="T5" fmla="*/ 78 h 78"/>
                <a:gd name="T6" fmla="*/ 33 w 104"/>
                <a:gd name="T7" fmla="*/ 78 h 78"/>
                <a:gd name="T8" fmla="*/ 104 w 104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78">
                  <a:moveTo>
                    <a:pt x="104" y="0"/>
                  </a:moveTo>
                  <a:lnTo>
                    <a:pt x="0" y="0"/>
                  </a:lnTo>
                  <a:lnTo>
                    <a:pt x="0" y="78"/>
                  </a:lnTo>
                  <a:lnTo>
                    <a:pt x="33" y="78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1181" y="2473"/>
              <a:ext cx="104" cy="78"/>
            </a:xfrm>
            <a:custGeom>
              <a:avLst/>
              <a:gdLst>
                <a:gd name="T0" fmla="*/ 104 w 104"/>
                <a:gd name="T1" fmla="*/ 0 h 78"/>
                <a:gd name="T2" fmla="*/ 0 w 104"/>
                <a:gd name="T3" fmla="*/ 0 h 78"/>
                <a:gd name="T4" fmla="*/ 0 w 104"/>
                <a:gd name="T5" fmla="*/ 78 h 78"/>
                <a:gd name="T6" fmla="*/ 33 w 104"/>
                <a:gd name="T7" fmla="*/ 78 h 78"/>
                <a:gd name="T8" fmla="*/ 104 w 104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78">
                  <a:moveTo>
                    <a:pt x="104" y="0"/>
                  </a:moveTo>
                  <a:lnTo>
                    <a:pt x="0" y="0"/>
                  </a:lnTo>
                  <a:lnTo>
                    <a:pt x="0" y="78"/>
                  </a:lnTo>
                  <a:lnTo>
                    <a:pt x="33" y="78"/>
                  </a:lnTo>
                  <a:lnTo>
                    <a:pt x="10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90" name="Rectangle 189"/>
            <p:cNvSpPr>
              <a:spLocks noChangeArrowheads="1"/>
            </p:cNvSpPr>
            <p:nvPr/>
          </p:nvSpPr>
          <p:spPr bwMode="auto">
            <a:xfrm>
              <a:off x="870" y="2473"/>
              <a:ext cx="130" cy="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91" name="Rectangle 190"/>
            <p:cNvSpPr>
              <a:spLocks noChangeArrowheads="1"/>
            </p:cNvSpPr>
            <p:nvPr/>
          </p:nvSpPr>
          <p:spPr bwMode="auto">
            <a:xfrm>
              <a:off x="870" y="2473"/>
              <a:ext cx="13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92" name="Rectangle 191"/>
            <p:cNvSpPr>
              <a:spLocks noChangeArrowheads="1"/>
            </p:cNvSpPr>
            <p:nvPr/>
          </p:nvSpPr>
          <p:spPr bwMode="auto">
            <a:xfrm>
              <a:off x="870" y="2577"/>
              <a:ext cx="130" cy="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93" name="Rectangle 192"/>
            <p:cNvSpPr>
              <a:spLocks noChangeArrowheads="1"/>
            </p:cNvSpPr>
            <p:nvPr/>
          </p:nvSpPr>
          <p:spPr bwMode="auto">
            <a:xfrm>
              <a:off x="870" y="2577"/>
              <a:ext cx="130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94" name="Rectangle 193"/>
            <p:cNvSpPr>
              <a:spLocks noChangeArrowheads="1"/>
            </p:cNvSpPr>
            <p:nvPr/>
          </p:nvSpPr>
          <p:spPr bwMode="auto">
            <a:xfrm>
              <a:off x="870" y="2681"/>
              <a:ext cx="130" cy="79"/>
            </a:xfrm>
            <a:prstGeom prst="rect">
              <a:avLst/>
            </a:prstGeom>
            <a:solidFill>
              <a:srgbClr val="007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95" name="Rectangle 194"/>
            <p:cNvSpPr>
              <a:spLocks noChangeArrowheads="1"/>
            </p:cNvSpPr>
            <p:nvPr/>
          </p:nvSpPr>
          <p:spPr bwMode="auto">
            <a:xfrm>
              <a:off x="870" y="2681"/>
              <a:ext cx="130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870" y="2786"/>
              <a:ext cx="127" cy="77"/>
            </a:xfrm>
            <a:custGeom>
              <a:avLst/>
              <a:gdLst>
                <a:gd name="T0" fmla="*/ 127 w 127"/>
                <a:gd name="T1" fmla="*/ 0 h 77"/>
                <a:gd name="T2" fmla="*/ 0 w 127"/>
                <a:gd name="T3" fmla="*/ 0 h 77"/>
                <a:gd name="T4" fmla="*/ 0 w 127"/>
                <a:gd name="T5" fmla="*/ 77 h 77"/>
                <a:gd name="T6" fmla="*/ 55 w 127"/>
                <a:gd name="T7" fmla="*/ 77 h 77"/>
                <a:gd name="T8" fmla="*/ 127 w 127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7">
                  <a:moveTo>
                    <a:pt x="127" y="0"/>
                  </a:moveTo>
                  <a:lnTo>
                    <a:pt x="0" y="0"/>
                  </a:lnTo>
                  <a:lnTo>
                    <a:pt x="0" y="77"/>
                  </a:lnTo>
                  <a:lnTo>
                    <a:pt x="55" y="77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007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870" y="2786"/>
              <a:ext cx="127" cy="77"/>
            </a:xfrm>
            <a:custGeom>
              <a:avLst/>
              <a:gdLst>
                <a:gd name="T0" fmla="*/ 127 w 127"/>
                <a:gd name="T1" fmla="*/ 0 h 77"/>
                <a:gd name="T2" fmla="*/ 0 w 127"/>
                <a:gd name="T3" fmla="*/ 0 h 77"/>
                <a:gd name="T4" fmla="*/ 0 w 127"/>
                <a:gd name="T5" fmla="*/ 77 h 77"/>
                <a:gd name="T6" fmla="*/ 55 w 127"/>
                <a:gd name="T7" fmla="*/ 77 h 77"/>
                <a:gd name="T8" fmla="*/ 127 w 127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7">
                  <a:moveTo>
                    <a:pt x="127" y="0"/>
                  </a:moveTo>
                  <a:lnTo>
                    <a:pt x="0" y="0"/>
                  </a:lnTo>
                  <a:lnTo>
                    <a:pt x="0" y="77"/>
                  </a:lnTo>
                  <a:lnTo>
                    <a:pt x="55" y="77"/>
                  </a:lnTo>
                  <a:lnTo>
                    <a:pt x="1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98" name="Rectangle 197"/>
            <p:cNvSpPr>
              <a:spLocks noChangeArrowheads="1"/>
            </p:cNvSpPr>
            <p:nvPr/>
          </p:nvSpPr>
          <p:spPr bwMode="auto">
            <a:xfrm>
              <a:off x="1487" y="2092"/>
              <a:ext cx="363" cy="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r>
                <a:rPr lang="en-US" altLang="en-US" sz="1366" b="1" dirty="0">
                  <a:solidFill>
                    <a:srgbClr val="0071BC"/>
                  </a:solidFill>
                  <a:latin typeface="Segoe UI Semibold" panose="020B0702040204020203" pitchFamily="34" charset="0"/>
                </a:rPr>
                <a:t>RESOU</a:t>
              </a:r>
              <a:endParaRPr lang="en-US" altLang="en-US" sz="1755" dirty="0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199" name="Rectangle 198"/>
            <p:cNvSpPr>
              <a:spLocks noChangeArrowheads="1"/>
            </p:cNvSpPr>
            <p:nvPr/>
          </p:nvSpPr>
          <p:spPr bwMode="auto">
            <a:xfrm>
              <a:off x="1838" y="2092"/>
              <a:ext cx="7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r>
                <a:rPr lang="en-US" altLang="en-US" sz="1366" b="1">
                  <a:solidFill>
                    <a:srgbClr val="0071BC"/>
                  </a:solidFill>
                  <a:latin typeface="Segoe UI Semibold" panose="020B0702040204020203" pitchFamily="34" charset="0"/>
                </a:rPr>
                <a:t>R</a:t>
              </a:r>
              <a:endParaRPr lang="en-US" alt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200" name="Rectangle 199"/>
            <p:cNvSpPr>
              <a:spLocks noChangeArrowheads="1"/>
            </p:cNvSpPr>
            <p:nvPr/>
          </p:nvSpPr>
          <p:spPr bwMode="auto">
            <a:xfrm>
              <a:off x="1906" y="2092"/>
              <a:ext cx="244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r>
                <a:rPr lang="en-US" altLang="en-US" sz="1366" b="1" dirty="0">
                  <a:solidFill>
                    <a:srgbClr val="0071BC"/>
                  </a:solidFill>
                  <a:latin typeface="Segoe UI Semibold" panose="020B0702040204020203" pitchFamily="34" charset="0"/>
                </a:rPr>
                <a:t>CE G</a:t>
              </a:r>
              <a:endParaRPr lang="en-US" altLang="en-US" sz="1755" dirty="0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201" name="Rectangle 200"/>
            <p:cNvSpPr>
              <a:spLocks noChangeArrowheads="1"/>
            </p:cNvSpPr>
            <p:nvPr/>
          </p:nvSpPr>
          <p:spPr bwMode="auto">
            <a:xfrm>
              <a:off x="2142" y="2092"/>
              <a:ext cx="7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r>
                <a:rPr lang="en-US" altLang="en-US" sz="1366" b="1">
                  <a:solidFill>
                    <a:srgbClr val="0071BC"/>
                  </a:solidFill>
                  <a:latin typeface="Segoe UI Semibold" panose="020B0702040204020203" pitchFamily="34" charset="0"/>
                </a:rPr>
                <a:t>R</a:t>
              </a:r>
              <a:endParaRPr lang="en-US" alt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202" name="Rectangle 201"/>
            <p:cNvSpPr>
              <a:spLocks noChangeArrowheads="1"/>
            </p:cNvSpPr>
            <p:nvPr/>
          </p:nvSpPr>
          <p:spPr bwMode="auto">
            <a:xfrm>
              <a:off x="2210" y="2092"/>
              <a:ext cx="237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r>
                <a:rPr lang="en-US" altLang="en-US" sz="1366" b="1">
                  <a:solidFill>
                    <a:srgbClr val="0071BC"/>
                  </a:solidFill>
                  <a:latin typeface="Segoe UI Semibold" panose="020B0702040204020203" pitchFamily="34" charset="0"/>
                </a:rPr>
                <a:t>OUP</a:t>
              </a:r>
              <a:endParaRPr lang="en-US" alt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203" name="Freeform 202"/>
            <p:cNvSpPr>
              <a:spLocks/>
            </p:cNvSpPr>
            <p:nvPr/>
          </p:nvSpPr>
          <p:spPr bwMode="auto">
            <a:xfrm>
              <a:off x="1735" y="1276"/>
              <a:ext cx="90" cy="16"/>
            </a:xfrm>
            <a:custGeom>
              <a:avLst/>
              <a:gdLst>
                <a:gd name="T0" fmla="*/ 7 w 77"/>
                <a:gd name="T1" fmla="*/ 14 h 14"/>
                <a:gd name="T2" fmla="*/ 0 w 77"/>
                <a:gd name="T3" fmla="*/ 7 h 14"/>
                <a:gd name="T4" fmla="*/ 7 w 77"/>
                <a:gd name="T5" fmla="*/ 0 h 14"/>
                <a:gd name="T6" fmla="*/ 70 w 77"/>
                <a:gd name="T7" fmla="*/ 0 h 14"/>
                <a:gd name="T8" fmla="*/ 77 w 77"/>
                <a:gd name="T9" fmla="*/ 7 h 14"/>
                <a:gd name="T10" fmla="*/ 70 w 77"/>
                <a:gd name="T11" fmla="*/ 14 h 14"/>
                <a:gd name="T12" fmla="*/ 7 w 77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4">
                  <a:moveTo>
                    <a:pt x="7" y="14"/>
                  </a:move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4" y="0"/>
                    <a:pt x="77" y="3"/>
                    <a:pt x="77" y="7"/>
                  </a:cubicBezTo>
                  <a:cubicBezTo>
                    <a:pt x="77" y="11"/>
                    <a:pt x="74" y="14"/>
                    <a:pt x="70" y="14"/>
                  </a:cubicBezTo>
                  <a:lnTo>
                    <a:pt x="7" y="14"/>
                  </a:lnTo>
                  <a:close/>
                </a:path>
              </a:pathLst>
            </a:custGeom>
            <a:solidFill>
              <a:srgbClr val="7CCA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204" name="Freeform 203"/>
            <p:cNvSpPr>
              <a:spLocks/>
            </p:cNvSpPr>
            <p:nvPr/>
          </p:nvSpPr>
          <p:spPr bwMode="auto">
            <a:xfrm>
              <a:off x="1735" y="1276"/>
              <a:ext cx="28" cy="16"/>
            </a:xfrm>
            <a:custGeom>
              <a:avLst/>
              <a:gdLst>
                <a:gd name="T0" fmla="*/ 22 w 24"/>
                <a:gd name="T1" fmla="*/ 0 h 14"/>
                <a:gd name="T2" fmla="*/ 7 w 24"/>
                <a:gd name="T3" fmla="*/ 0 h 14"/>
                <a:gd name="T4" fmla="*/ 0 w 24"/>
                <a:gd name="T5" fmla="*/ 7 h 14"/>
                <a:gd name="T6" fmla="*/ 7 w 24"/>
                <a:gd name="T7" fmla="*/ 14 h 14"/>
                <a:gd name="T8" fmla="*/ 22 w 24"/>
                <a:gd name="T9" fmla="*/ 14 h 14"/>
                <a:gd name="T10" fmla="*/ 24 w 24"/>
                <a:gd name="T11" fmla="*/ 7 h 14"/>
                <a:gd name="T12" fmla="*/ 22 w 24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4">
                  <a:moveTo>
                    <a:pt x="2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12"/>
                    <a:pt x="24" y="10"/>
                    <a:pt x="24" y="7"/>
                  </a:cubicBezTo>
                  <a:cubicBezTo>
                    <a:pt x="24" y="5"/>
                    <a:pt x="23" y="2"/>
                    <a:pt x="22" y="0"/>
                  </a:cubicBezTo>
                  <a:close/>
                </a:path>
              </a:pathLst>
            </a:custGeom>
            <a:solidFill>
              <a:srgbClr val="7CCA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205" name="Freeform 204"/>
            <p:cNvSpPr>
              <a:spLocks/>
            </p:cNvSpPr>
            <p:nvPr/>
          </p:nvSpPr>
          <p:spPr bwMode="auto">
            <a:xfrm>
              <a:off x="1776" y="1276"/>
              <a:ext cx="8" cy="16"/>
            </a:xfrm>
            <a:custGeom>
              <a:avLst/>
              <a:gdLst>
                <a:gd name="T0" fmla="*/ 7 w 7"/>
                <a:gd name="T1" fmla="*/ 0 h 14"/>
                <a:gd name="T2" fmla="*/ 0 w 7"/>
                <a:gd name="T3" fmla="*/ 0 h 14"/>
                <a:gd name="T4" fmla="*/ 1 w 7"/>
                <a:gd name="T5" fmla="*/ 7 h 14"/>
                <a:gd name="T6" fmla="*/ 0 w 7"/>
                <a:gd name="T7" fmla="*/ 14 h 14"/>
                <a:gd name="T8" fmla="*/ 7 w 7"/>
                <a:gd name="T9" fmla="*/ 14 h 14"/>
                <a:gd name="T10" fmla="*/ 6 w 7"/>
                <a:gd name="T11" fmla="*/ 7 h 14"/>
                <a:gd name="T12" fmla="*/ 7 w 7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5"/>
                    <a:pt x="1" y="7"/>
                  </a:cubicBezTo>
                  <a:cubicBezTo>
                    <a:pt x="1" y="10"/>
                    <a:pt x="1" y="12"/>
                    <a:pt x="0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2"/>
                    <a:pt x="6" y="10"/>
                    <a:pt x="6" y="7"/>
                  </a:cubicBezTo>
                  <a:cubicBezTo>
                    <a:pt x="6" y="5"/>
                    <a:pt x="6" y="2"/>
                    <a:pt x="7" y="0"/>
                  </a:cubicBezTo>
                  <a:close/>
                </a:path>
              </a:pathLst>
            </a:custGeom>
            <a:solidFill>
              <a:srgbClr val="7CCA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206" name="Freeform 205"/>
            <p:cNvSpPr>
              <a:spLocks/>
            </p:cNvSpPr>
            <p:nvPr/>
          </p:nvSpPr>
          <p:spPr bwMode="auto">
            <a:xfrm>
              <a:off x="1797" y="1276"/>
              <a:ext cx="28" cy="16"/>
            </a:xfrm>
            <a:custGeom>
              <a:avLst/>
              <a:gdLst>
                <a:gd name="T0" fmla="*/ 24 w 24"/>
                <a:gd name="T1" fmla="*/ 7 h 14"/>
                <a:gd name="T2" fmla="*/ 17 w 24"/>
                <a:gd name="T3" fmla="*/ 0 h 14"/>
                <a:gd name="T4" fmla="*/ 2 w 24"/>
                <a:gd name="T5" fmla="*/ 0 h 14"/>
                <a:gd name="T6" fmla="*/ 0 w 24"/>
                <a:gd name="T7" fmla="*/ 7 h 14"/>
                <a:gd name="T8" fmla="*/ 2 w 24"/>
                <a:gd name="T9" fmla="*/ 14 h 14"/>
                <a:gd name="T10" fmla="*/ 17 w 24"/>
                <a:gd name="T11" fmla="*/ 14 h 14"/>
                <a:gd name="T12" fmla="*/ 24 w 24"/>
                <a:gd name="T1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4">
                  <a:moveTo>
                    <a:pt x="24" y="7"/>
                  </a:moveTo>
                  <a:cubicBezTo>
                    <a:pt x="24" y="3"/>
                    <a:pt x="21" y="0"/>
                    <a:pt x="17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0" y="5"/>
                    <a:pt x="0" y="7"/>
                  </a:cubicBezTo>
                  <a:cubicBezTo>
                    <a:pt x="0" y="10"/>
                    <a:pt x="1" y="12"/>
                    <a:pt x="2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21" y="14"/>
                    <a:pt x="24" y="11"/>
                    <a:pt x="24" y="7"/>
                  </a:cubicBezTo>
                  <a:close/>
                </a:path>
              </a:pathLst>
            </a:custGeom>
            <a:solidFill>
              <a:srgbClr val="7CCA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207" name="Freeform 206"/>
            <p:cNvSpPr>
              <a:spLocks/>
            </p:cNvSpPr>
            <p:nvPr/>
          </p:nvSpPr>
          <p:spPr bwMode="auto">
            <a:xfrm>
              <a:off x="1761" y="1276"/>
              <a:ext cx="16" cy="16"/>
            </a:xfrm>
            <a:custGeom>
              <a:avLst/>
              <a:gdLst>
                <a:gd name="T0" fmla="*/ 13 w 14"/>
                <a:gd name="T1" fmla="*/ 0 h 14"/>
                <a:gd name="T2" fmla="*/ 0 w 14"/>
                <a:gd name="T3" fmla="*/ 0 h 14"/>
                <a:gd name="T4" fmla="*/ 2 w 14"/>
                <a:gd name="T5" fmla="*/ 7 h 14"/>
                <a:gd name="T6" fmla="*/ 0 w 14"/>
                <a:gd name="T7" fmla="*/ 14 h 14"/>
                <a:gd name="T8" fmla="*/ 13 w 14"/>
                <a:gd name="T9" fmla="*/ 14 h 14"/>
                <a:gd name="T10" fmla="*/ 14 w 14"/>
                <a:gd name="T11" fmla="*/ 7 h 14"/>
                <a:gd name="T12" fmla="*/ 13 w 14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2" y="5"/>
                    <a:pt x="2" y="7"/>
                  </a:cubicBezTo>
                  <a:cubicBezTo>
                    <a:pt x="2" y="10"/>
                    <a:pt x="1" y="12"/>
                    <a:pt x="0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2"/>
                    <a:pt x="14" y="10"/>
                    <a:pt x="14" y="7"/>
                  </a:cubicBezTo>
                  <a:cubicBezTo>
                    <a:pt x="14" y="5"/>
                    <a:pt x="14" y="2"/>
                    <a:pt x="13" y="0"/>
                  </a:cubicBezTo>
                  <a:close/>
                </a:path>
              </a:pathLst>
            </a:custGeom>
            <a:solidFill>
              <a:srgbClr val="7CCA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208" name="Freeform 207"/>
            <p:cNvSpPr>
              <a:spLocks/>
            </p:cNvSpPr>
            <p:nvPr/>
          </p:nvSpPr>
          <p:spPr bwMode="auto">
            <a:xfrm>
              <a:off x="1698" y="1257"/>
              <a:ext cx="76" cy="55"/>
            </a:xfrm>
            <a:custGeom>
              <a:avLst/>
              <a:gdLst>
                <a:gd name="T0" fmla="*/ 45 w 65"/>
                <a:gd name="T1" fmla="*/ 35 h 47"/>
                <a:gd name="T2" fmla="*/ 23 w 65"/>
                <a:gd name="T3" fmla="*/ 35 h 47"/>
                <a:gd name="T4" fmla="*/ 12 w 65"/>
                <a:gd name="T5" fmla="*/ 23 h 47"/>
                <a:gd name="T6" fmla="*/ 23 w 65"/>
                <a:gd name="T7" fmla="*/ 12 h 47"/>
                <a:gd name="T8" fmla="*/ 45 w 65"/>
                <a:gd name="T9" fmla="*/ 12 h 47"/>
                <a:gd name="T10" fmla="*/ 46 w 65"/>
                <a:gd name="T11" fmla="*/ 12 h 47"/>
                <a:gd name="T12" fmla="*/ 65 w 65"/>
                <a:gd name="T13" fmla="*/ 12 h 47"/>
                <a:gd name="T14" fmla="*/ 45 w 65"/>
                <a:gd name="T15" fmla="*/ 0 h 47"/>
                <a:gd name="T16" fmla="*/ 23 w 65"/>
                <a:gd name="T17" fmla="*/ 0 h 47"/>
                <a:gd name="T18" fmla="*/ 0 w 65"/>
                <a:gd name="T19" fmla="*/ 23 h 47"/>
                <a:gd name="T20" fmla="*/ 23 w 65"/>
                <a:gd name="T21" fmla="*/ 47 h 47"/>
                <a:gd name="T22" fmla="*/ 45 w 65"/>
                <a:gd name="T23" fmla="*/ 47 h 47"/>
                <a:gd name="T24" fmla="*/ 65 w 65"/>
                <a:gd name="T25" fmla="*/ 35 h 47"/>
                <a:gd name="T26" fmla="*/ 46 w 65"/>
                <a:gd name="T27" fmla="*/ 35 h 47"/>
                <a:gd name="T28" fmla="*/ 45 w 65"/>
                <a:gd name="T29" fmla="*/ 3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47">
                  <a:moveTo>
                    <a:pt x="45" y="35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17" y="35"/>
                    <a:pt x="12" y="30"/>
                    <a:pt x="12" y="23"/>
                  </a:cubicBezTo>
                  <a:cubicBezTo>
                    <a:pt x="12" y="17"/>
                    <a:pt x="17" y="12"/>
                    <a:pt x="23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6" y="12"/>
                    <a:pt x="46" y="1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1" y="5"/>
                    <a:pt x="54" y="0"/>
                    <a:pt x="4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7"/>
                    <a:pt x="23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54" y="47"/>
                    <a:pt x="61" y="42"/>
                    <a:pt x="65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5" y="35"/>
                    <a:pt x="45" y="35"/>
                  </a:cubicBezTo>
                  <a:close/>
                </a:path>
              </a:pathLst>
            </a:custGeom>
            <a:solidFill>
              <a:srgbClr val="7CCA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209" name="Freeform 208"/>
            <p:cNvSpPr>
              <a:spLocks/>
            </p:cNvSpPr>
            <p:nvPr/>
          </p:nvSpPr>
          <p:spPr bwMode="auto">
            <a:xfrm>
              <a:off x="1783" y="1276"/>
              <a:ext cx="17" cy="16"/>
            </a:xfrm>
            <a:custGeom>
              <a:avLst/>
              <a:gdLst>
                <a:gd name="T0" fmla="*/ 14 w 14"/>
                <a:gd name="T1" fmla="*/ 0 h 14"/>
                <a:gd name="T2" fmla="*/ 1 w 14"/>
                <a:gd name="T3" fmla="*/ 0 h 14"/>
                <a:gd name="T4" fmla="*/ 0 w 14"/>
                <a:gd name="T5" fmla="*/ 7 h 14"/>
                <a:gd name="T6" fmla="*/ 1 w 14"/>
                <a:gd name="T7" fmla="*/ 14 h 14"/>
                <a:gd name="T8" fmla="*/ 14 w 14"/>
                <a:gd name="T9" fmla="*/ 14 h 14"/>
                <a:gd name="T10" fmla="*/ 12 w 14"/>
                <a:gd name="T11" fmla="*/ 7 h 14"/>
                <a:gd name="T12" fmla="*/ 14 w 14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1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5"/>
                    <a:pt x="0" y="7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2"/>
                    <a:pt x="12" y="10"/>
                    <a:pt x="12" y="7"/>
                  </a:cubicBezTo>
                  <a:cubicBezTo>
                    <a:pt x="12" y="5"/>
                    <a:pt x="13" y="2"/>
                    <a:pt x="14" y="0"/>
                  </a:cubicBezTo>
                  <a:close/>
                </a:path>
              </a:pathLst>
            </a:custGeom>
            <a:solidFill>
              <a:srgbClr val="7CCA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210" name="Freeform 209"/>
            <p:cNvSpPr>
              <a:spLocks/>
            </p:cNvSpPr>
            <p:nvPr/>
          </p:nvSpPr>
          <p:spPr bwMode="auto">
            <a:xfrm>
              <a:off x="1787" y="1257"/>
              <a:ext cx="77" cy="55"/>
            </a:xfrm>
            <a:custGeom>
              <a:avLst/>
              <a:gdLst>
                <a:gd name="T0" fmla="*/ 42 w 66"/>
                <a:gd name="T1" fmla="*/ 0 h 47"/>
                <a:gd name="T2" fmla="*/ 20 w 66"/>
                <a:gd name="T3" fmla="*/ 0 h 47"/>
                <a:gd name="T4" fmla="*/ 0 w 66"/>
                <a:gd name="T5" fmla="*/ 12 h 47"/>
                <a:gd name="T6" fmla="*/ 19 w 66"/>
                <a:gd name="T7" fmla="*/ 12 h 47"/>
                <a:gd name="T8" fmla="*/ 20 w 66"/>
                <a:gd name="T9" fmla="*/ 12 h 47"/>
                <a:gd name="T10" fmla="*/ 42 w 66"/>
                <a:gd name="T11" fmla="*/ 12 h 47"/>
                <a:gd name="T12" fmla="*/ 54 w 66"/>
                <a:gd name="T13" fmla="*/ 23 h 47"/>
                <a:gd name="T14" fmla="*/ 42 w 66"/>
                <a:gd name="T15" fmla="*/ 35 h 47"/>
                <a:gd name="T16" fmla="*/ 20 w 66"/>
                <a:gd name="T17" fmla="*/ 35 h 47"/>
                <a:gd name="T18" fmla="*/ 19 w 66"/>
                <a:gd name="T19" fmla="*/ 35 h 47"/>
                <a:gd name="T20" fmla="*/ 0 w 66"/>
                <a:gd name="T21" fmla="*/ 35 h 47"/>
                <a:gd name="T22" fmla="*/ 20 w 66"/>
                <a:gd name="T23" fmla="*/ 47 h 47"/>
                <a:gd name="T24" fmla="*/ 42 w 66"/>
                <a:gd name="T25" fmla="*/ 47 h 47"/>
                <a:gd name="T26" fmla="*/ 66 w 66"/>
                <a:gd name="T27" fmla="*/ 23 h 47"/>
                <a:gd name="T28" fmla="*/ 42 w 66"/>
                <a:gd name="T2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47">
                  <a:moveTo>
                    <a:pt x="4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1" y="0"/>
                    <a:pt x="4" y="5"/>
                    <a:pt x="0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20" y="12"/>
                    <a:pt x="20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8" y="12"/>
                    <a:pt x="54" y="17"/>
                    <a:pt x="54" y="23"/>
                  </a:cubicBezTo>
                  <a:cubicBezTo>
                    <a:pt x="54" y="30"/>
                    <a:pt x="48" y="35"/>
                    <a:pt x="42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19" y="35"/>
                    <a:pt x="19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" y="42"/>
                    <a:pt x="11" y="47"/>
                    <a:pt x="20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55" y="47"/>
                    <a:pt x="66" y="36"/>
                    <a:pt x="66" y="23"/>
                  </a:cubicBezTo>
                  <a:cubicBezTo>
                    <a:pt x="66" y="10"/>
                    <a:pt x="55" y="0"/>
                    <a:pt x="42" y="0"/>
                  </a:cubicBezTo>
                  <a:close/>
                </a:path>
              </a:pathLst>
            </a:custGeom>
            <a:solidFill>
              <a:srgbClr val="7CCA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  <p:sp>
          <p:nvSpPr>
            <p:cNvPr id="211" name="Freeform 210"/>
            <p:cNvSpPr>
              <a:spLocks noEditPoints="1"/>
            </p:cNvSpPr>
            <p:nvPr/>
          </p:nvSpPr>
          <p:spPr bwMode="auto">
            <a:xfrm>
              <a:off x="1668" y="1172"/>
              <a:ext cx="225" cy="225"/>
            </a:xfrm>
            <a:custGeom>
              <a:avLst/>
              <a:gdLst>
                <a:gd name="T0" fmla="*/ 96 w 192"/>
                <a:gd name="T1" fmla="*/ 12 h 192"/>
                <a:gd name="T2" fmla="*/ 180 w 192"/>
                <a:gd name="T3" fmla="*/ 96 h 192"/>
                <a:gd name="T4" fmla="*/ 96 w 192"/>
                <a:gd name="T5" fmla="*/ 180 h 192"/>
                <a:gd name="T6" fmla="*/ 12 w 192"/>
                <a:gd name="T7" fmla="*/ 96 h 192"/>
                <a:gd name="T8" fmla="*/ 96 w 192"/>
                <a:gd name="T9" fmla="*/ 12 h 192"/>
                <a:gd name="T10" fmla="*/ 96 w 192"/>
                <a:gd name="T11" fmla="*/ 0 h 192"/>
                <a:gd name="T12" fmla="*/ 0 w 192"/>
                <a:gd name="T13" fmla="*/ 96 h 192"/>
                <a:gd name="T14" fmla="*/ 96 w 192"/>
                <a:gd name="T15" fmla="*/ 192 h 192"/>
                <a:gd name="T16" fmla="*/ 192 w 192"/>
                <a:gd name="T17" fmla="*/ 96 h 192"/>
                <a:gd name="T18" fmla="*/ 96 w 192"/>
                <a:gd name="T1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92">
                  <a:moveTo>
                    <a:pt x="96" y="12"/>
                  </a:moveTo>
                  <a:cubicBezTo>
                    <a:pt x="142" y="12"/>
                    <a:pt x="180" y="50"/>
                    <a:pt x="180" y="96"/>
                  </a:cubicBezTo>
                  <a:cubicBezTo>
                    <a:pt x="180" y="143"/>
                    <a:pt x="142" y="180"/>
                    <a:pt x="96" y="180"/>
                  </a:cubicBezTo>
                  <a:cubicBezTo>
                    <a:pt x="49" y="180"/>
                    <a:pt x="12" y="143"/>
                    <a:pt x="12" y="96"/>
                  </a:cubicBezTo>
                  <a:cubicBezTo>
                    <a:pt x="12" y="50"/>
                    <a:pt x="49" y="12"/>
                    <a:pt x="96" y="12"/>
                  </a:cubicBezTo>
                  <a:moveTo>
                    <a:pt x="96" y="0"/>
                  </a:moveTo>
                  <a:cubicBezTo>
                    <a:pt x="43" y="0"/>
                    <a:pt x="0" y="43"/>
                    <a:pt x="0" y="96"/>
                  </a:cubicBezTo>
                  <a:cubicBezTo>
                    <a:pt x="0" y="149"/>
                    <a:pt x="43" y="192"/>
                    <a:pt x="96" y="192"/>
                  </a:cubicBezTo>
                  <a:cubicBezTo>
                    <a:pt x="149" y="192"/>
                    <a:pt x="192" y="149"/>
                    <a:pt x="192" y="96"/>
                  </a:cubicBezTo>
                  <a:cubicBezTo>
                    <a:pt x="192" y="43"/>
                    <a:pt x="149" y="0"/>
                    <a:pt x="96" y="0"/>
                  </a:cubicBezTo>
                  <a:close/>
                </a:path>
              </a:pathLst>
            </a:custGeom>
            <a:solidFill>
              <a:srgbClr val="7CCA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172" tIns="44586" rIns="89172" bIns="4458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1709">
                <a:defRPr/>
              </a:pPr>
              <a:endParaRPr lang="en-US" sz="1755">
                <a:solidFill>
                  <a:srgbClr val="0071BC"/>
                </a:solidFill>
                <a:latin typeface="Segoe U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080845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800" dirty="0"/>
              <a:t>Azure Resource Manager - Notion de </a:t>
            </a:r>
            <a:r>
              <a:rPr lang="fr-FR" sz="4800" dirty="0" err="1"/>
              <a:t>template</a:t>
            </a:r>
            <a:endParaRPr lang="fr-FR" sz="4800" dirty="0"/>
          </a:p>
        </p:txBody>
      </p:sp>
      <p:sp>
        <p:nvSpPr>
          <p:cNvPr id="79" name="Content Placeholder 84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5963970" cy="2025170"/>
          </a:xfrm>
        </p:spPr>
        <p:txBody>
          <a:bodyPr/>
          <a:lstStyle/>
          <a:p>
            <a:r>
              <a:rPr lang="fr-FR" dirty="0"/>
              <a:t>Solution déclarative de déploiement et configuration d’un groupe de ressources</a:t>
            </a:r>
          </a:p>
          <a:p>
            <a:r>
              <a:rPr lang="fr-FR" dirty="0"/>
              <a:t>Configuration des ressources, de leurs dépendances, de leurs interconnexions</a:t>
            </a: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5798035" y="1344356"/>
            <a:ext cx="6187918" cy="5076536"/>
            <a:chOff x="2863" y="318"/>
            <a:chExt cx="4354" cy="3572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64" y="319"/>
              <a:ext cx="4353" cy="3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396" tIns="43698" rIns="87396" bIns="43698" numCol="1" anchor="t" anchorCtr="0" compatLnSpc="1">
              <a:prstTxWarp prst="textNoShape">
                <a:avLst/>
              </a:prstTxWarp>
            </a:bodyPr>
            <a:lstStyle/>
            <a:p>
              <a:pPr defTabSz="873964"/>
              <a:endParaRPr lang="en-US" sz="1721">
                <a:solidFill>
                  <a:srgbClr val="00B0F0"/>
                </a:solidFill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2867" y="2623"/>
              <a:ext cx="1358" cy="655"/>
            </a:xfrm>
            <a:custGeom>
              <a:avLst/>
              <a:gdLst>
                <a:gd name="T0" fmla="*/ 935 w 935"/>
                <a:gd name="T1" fmla="*/ 390 h 451"/>
                <a:gd name="T2" fmla="*/ 875 w 935"/>
                <a:gd name="T3" fmla="*/ 451 h 451"/>
                <a:gd name="T4" fmla="*/ 60 w 935"/>
                <a:gd name="T5" fmla="*/ 451 h 451"/>
                <a:gd name="T6" fmla="*/ 0 w 935"/>
                <a:gd name="T7" fmla="*/ 390 h 451"/>
                <a:gd name="T8" fmla="*/ 0 w 935"/>
                <a:gd name="T9" fmla="*/ 60 h 451"/>
                <a:gd name="T10" fmla="*/ 60 w 935"/>
                <a:gd name="T11" fmla="*/ 0 h 451"/>
                <a:gd name="T12" fmla="*/ 875 w 935"/>
                <a:gd name="T13" fmla="*/ 0 h 451"/>
                <a:gd name="T14" fmla="*/ 935 w 935"/>
                <a:gd name="T15" fmla="*/ 60 h 451"/>
                <a:gd name="T16" fmla="*/ 935 w 935"/>
                <a:gd name="T17" fmla="*/ 39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5" h="451">
                  <a:moveTo>
                    <a:pt x="935" y="390"/>
                  </a:moveTo>
                  <a:cubicBezTo>
                    <a:pt x="935" y="424"/>
                    <a:pt x="908" y="451"/>
                    <a:pt x="875" y="451"/>
                  </a:cubicBezTo>
                  <a:cubicBezTo>
                    <a:pt x="60" y="451"/>
                    <a:pt x="60" y="451"/>
                    <a:pt x="60" y="451"/>
                  </a:cubicBezTo>
                  <a:cubicBezTo>
                    <a:pt x="27" y="451"/>
                    <a:pt x="0" y="424"/>
                    <a:pt x="0" y="39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875" y="0"/>
                    <a:pt x="875" y="0"/>
                    <a:pt x="875" y="0"/>
                  </a:cubicBezTo>
                  <a:cubicBezTo>
                    <a:pt x="908" y="0"/>
                    <a:pt x="935" y="27"/>
                    <a:pt x="935" y="60"/>
                  </a:cubicBezTo>
                  <a:lnTo>
                    <a:pt x="935" y="390"/>
                  </a:lnTo>
                  <a:close/>
                </a:path>
              </a:pathLst>
            </a:custGeom>
            <a:solidFill>
              <a:srgbClr val="022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396" tIns="43698" rIns="87396" bIns="43698" numCol="1" anchor="t" anchorCtr="0" compatLnSpc="1">
              <a:prstTxWarp prst="textNoShape">
                <a:avLst/>
              </a:prstTxWarp>
            </a:bodyPr>
            <a:lstStyle/>
            <a:p>
              <a:pPr defTabSz="873964"/>
              <a:endParaRPr lang="en-US" sz="1721">
                <a:solidFill>
                  <a:srgbClr val="00B0F0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863" y="2620"/>
              <a:ext cx="1366" cy="661"/>
            </a:xfrm>
            <a:custGeom>
              <a:avLst/>
              <a:gdLst>
                <a:gd name="T0" fmla="*/ 938 w 941"/>
                <a:gd name="T1" fmla="*/ 392 h 455"/>
                <a:gd name="T2" fmla="*/ 936 w 941"/>
                <a:gd name="T3" fmla="*/ 392 h 455"/>
                <a:gd name="T4" fmla="*/ 919 w 941"/>
                <a:gd name="T5" fmla="*/ 433 h 455"/>
                <a:gd name="T6" fmla="*/ 878 w 941"/>
                <a:gd name="T7" fmla="*/ 450 h 455"/>
                <a:gd name="T8" fmla="*/ 63 w 941"/>
                <a:gd name="T9" fmla="*/ 450 h 455"/>
                <a:gd name="T10" fmla="*/ 22 w 941"/>
                <a:gd name="T11" fmla="*/ 433 h 455"/>
                <a:gd name="T12" fmla="*/ 5 w 941"/>
                <a:gd name="T13" fmla="*/ 392 h 455"/>
                <a:gd name="T14" fmla="*/ 5 w 941"/>
                <a:gd name="T15" fmla="*/ 62 h 455"/>
                <a:gd name="T16" fmla="*/ 22 w 941"/>
                <a:gd name="T17" fmla="*/ 22 h 455"/>
                <a:gd name="T18" fmla="*/ 63 w 941"/>
                <a:gd name="T19" fmla="*/ 5 h 455"/>
                <a:gd name="T20" fmla="*/ 878 w 941"/>
                <a:gd name="T21" fmla="*/ 5 h 455"/>
                <a:gd name="T22" fmla="*/ 919 w 941"/>
                <a:gd name="T23" fmla="*/ 22 h 455"/>
                <a:gd name="T24" fmla="*/ 936 w 941"/>
                <a:gd name="T25" fmla="*/ 62 h 455"/>
                <a:gd name="T26" fmla="*/ 936 w 941"/>
                <a:gd name="T27" fmla="*/ 392 h 455"/>
                <a:gd name="T28" fmla="*/ 938 w 941"/>
                <a:gd name="T29" fmla="*/ 392 h 455"/>
                <a:gd name="T30" fmla="*/ 941 w 941"/>
                <a:gd name="T31" fmla="*/ 392 h 455"/>
                <a:gd name="T32" fmla="*/ 941 w 941"/>
                <a:gd name="T33" fmla="*/ 62 h 455"/>
                <a:gd name="T34" fmla="*/ 878 w 941"/>
                <a:gd name="T35" fmla="*/ 0 h 455"/>
                <a:gd name="T36" fmla="*/ 63 w 941"/>
                <a:gd name="T37" fmla="*/ 0 h 455"/>
                <a:gd name="T38" fmla="*/ 0 w 941"/>
                <a:gd name="T39" fmla="*/ 62 h 455"/>
                <a:gd name="T40" fmla="*/ 0 w 941"/>
                <a:gd name="T41" fmla="*/ 392 h 455"/>
                <a:gd name="T42" fmla="*/ 63 w 941"/>
                <a:gd name="T43" fmla="*/ 455 h 455"/>
                <a:gd name="T44" fmla="*/ 878 w 941"/>
                <a:gd name="T45" fmla="*/ 455 h 455"/>
                <a:gd name="T46" fmla="*/ 941 w 941"/>
                <a:gd name="T47" fmla="*/ 392 h 455"/>
                <a:gd name="T48" fmla="*/ 938 w 941"/>
                <a:gd name="T49" fmla="*/ 392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41" h="455">
                  <a:moveTo>
                    <a:pt x="938" y="392"/>
                  </a:moveTo>
                  <a:cubicBezTo>
                    <a:pt x="936" y="392"/>
                    <a:pt x="936" y="392"/>
                    <a:pt x="936" y="392"/>
                  </a:cubicBezTo>
                  <a:cubicBezTo>
                    <a:pt x="936" y="408"/>
                    <a:pt x="929" y="423"/>
                    <a:pt x="919" y="433"/>
                  </a:cubicBezTo>
                  <a:cubicBezTo>
                    <a:pt x="908" y="444"/>
                    <a:pt x="894" y="450"/>
                    <a:pt x="878" y="450"/>
                  </a:cubicBezTo>
                  <a:cubicBezTo>
                    <a:pt x="63" y="450"/>
                    <a:pt x="63" y="450"/>
                    <a:pt x="63" y="450"/>
                  </a:cubicBezTo>
                  <a:cubicBezTo>
                    <a:pt x="47" y="450"/>
                    <a:pt x="33" y="444"/>
                    <a:pt x="22" y="433"/>
                  </a:cubicBezTo>
                  <a:cubicBezTo>
                    <a:pt x="12" y="423"/>
                    <a:pt x="5" y="408"/>
                    <a:pt x="5" y="392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5" y="46"/>
                    <a:pt x="12" y="32"/>
                    <a:pt x="22" y="22"/>
                  </a:cubicBezTo>
                  <a:cubicBezTo>
                    <a:pt x="33" y="11"/>
                    <a:pt x="47" y="5"/>
                    <a:pt x="63" y="5"/>
                  </a:cubicBezTo>
                  <a:cubicBezTo>
                    <a:pt x="878" y="5"/>
                    <a:pt x="878" y="5"/>
                    <a:pt x="878" y="5"/>
                  </a:cubicBezTo>
                  <a:cubicBezTo>
                    <a:pt x="894" y="5"/>
                    <a:pt x="908" y="11"/>
                    <a:pt x="919" y="22"/>
                  </a:cubicBezTo>
                  <a:cubicBezTo>
                    <a:pt x="929" y="32"/>
                    <a:pt x="936" y="46"/>
                    <a:pt x="936" y="62"/>
                  </a:cubicBezTo>
                  <a:cubicBezTo>
                    <a:pt x="936" y="392"/>
                    <a:pt x="936" y="392"/>
                    <a:pt x="936" y="392"/>
                  </a:cubicBezTo>
                  <a:cubicBezTo>
                    <a:pt x="938" y="392"/>
                    <a:pt x="938" y="392"/>
                    <a:pt x="938" y="392"/>
                  </a:cubicBezTo>
                  <a:cubicBezTo>
                    <a:pt x="941" y="392"/>
                    <a:pt x="941" y="392"/>
                    <a:pt x="941" y="392"/>
                  </a:cubicBezTo>
                  <a:cubicBezTo>
                    <a:pt x="941" y="62"/>
                    <a:pt x="941" y="62"/>
                    <a:pt x="941" y="62"/>
                  </a:cubicBezTo>
                  <a:cubicBezTo>
                    <a:pt x="941" y="28"/>
                    <a:pt x="913" y="0"/>
                    <a:pt x="878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2"/>
                  </a:cubicBezTo>
                  <a:cubicBezTo>
                    <a:pt x="0" y="392"/>
                    <a:pt x="0" y="392"/>
                    <a:pt x="0" y="392"/>
                  </a:cubicBezTo>
                  <a:cubicBezTo>
                    <a:pt x="0" y="427"/>
                    <a:pt x="28" y="455"/>
                    <a:pt x="63" y="455"/>
                  </a:cubicBezTo>
                  <a:cubicBezTo>
                    <a:pt x="878" y="455"/>
                    <a:pt x="878" y="455"/>
                    <a:pt x="878" y="455"/>
                  </a:cubicBezTo>
                  <a:cubicBezTo>
                    <a:pt x="913" y="455"/>
                    <a:pt x="941" y="427"/>
                    <a:pt x="941" y="392"/>
                  </a:cubicBezTo>
                  <a:lnTo>
                    <a:pt x="938" y="3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396" tIns="43698" rIns="87396" bIns="43698" numCol="1" anchor="t" anchorCtr="0" compatLnSpc="1">
              <a:prstTxWarp prst="textNoShape">
                <a:avLst/>
              </a:prstTxWarp>
            </a:bodyPr>
            <a:lstStyle/>
            <a:p>
              <a:pPr defTabSz="873964"/>
              <a:endParaRPr lang="en-US" sz="1721">
                <a:solidFill>
                  <a:srgbClr val="00B0F0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003" y="2813"/>
              <a:ext cx="143" cy="326"/>
            </a:xfrm>
            <a:custGeom>
              <a:avLst/>
              <a:gdLst>
                <a:gd name="T0" fmla="*/ 0 w 98"/>
                <a:gd name="T1" fmla="*/ 0 h 224"/>
                <a:gd name="T2" fmla="*/ 0 w 98"/>
                <a:gd name="T3" fmla="*/ 189 h 224"/>
                <a:gd name="T4" fmla="*/ 98 w 98"/>
                <a:gd name="T5" fmla="*/ 224 h 224"/>
                <a:gd name="T6" fmla="*/ 98 w 98"/>
                <a:gd name="T7" fmla="*/ 0 h 224"/>
                <a:gd name="T8" fmla="*/ 0 w 98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224">
                  <a:moveTo>
                    <a:pt x="0" y="0"/>
                  </a:moveTo>
                  <a:cubicBezTo>
                    <a:pt x="0" y="189"/>
                    <a:pt x="0" y="189"/>
                    <a:pt x="0" y="189"/>
                  </a:cubicBezTo>
                  <a:cubicBezTo>
                    <a:pt x="0" y="208"/>
                    <a:pt x="44" y="224"/>
                    <a:pt x="98" y="224"/>
                  </a:cubicBezTo>
                  <a:cubicBezTo>
                    <a:pt x="98" y="0"/>
                    <a:pt x="98" y="0"/>
                    <a:pt x="9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396" tIns="43698" rIns="87396" bIns="43698" numCol="1" anchor="t" anchorCtr="0" compatLnSpc="1">
              <a:prstTxWarp prst="textNoShape">
                <a:avLst/>
              </a:prstTxWarp>
            </a:bodyPr>
            <a:lstStyle/>
            <a:p>
              <a:pPr defTabSz="873964"/>
              <a:endParaRPr lang="en-US" sz="1721">
                <a:solidFill>
                  <a:srgbClr val="00B0F0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144" y="2813"/>
              <a:ext cx="144" cy="326"/>
            </a:xfrm>
            <a:custGeom>
              <a:avLst/>
              <a:gdLst>
                <a:gd name="T0" fmla="*/ 0 w 99"/>
                <a:gd name="T1" fmla="*/ 224 h 224"/>
                <a:gd name="T2" fmla="*/ 1 w 99"/>
                <a:gd name="T3" fmla="*/ 224 h 224"/>
                <a:gd name="T4" fmla="*/ 99 w 99"/>
                <a:gd name="T5" fmla="*/ 189 h 224"/>
                <a:gd name="T6" fmla="*/ 99 w 99"/>
                <a:gd name="T7" fmla="*/ 0 h 224"/>
                <a:gd name="T8" fmla="*/ 0 w 99"/>
                <a:gd name="T9" fmla="*/ 0 h 224"/>
                <a:gd name="T10" fmla="*/ 0 w 99"/>
                <a:gd name="T11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24">
                  <a:moveTo>
                    <a:pt x="0" y="224"/>
                  </a:moveTo>
                  <a:cubicBezTo>
                    <a:pt x="1" y="224"/>
                    <a:pt x="1" y="224"/>
                    <a:pt x="1" y="224"/>
                  </a:cubicBezTo>
                  <a:cubicBezTo>
                    <a:pt x="55" y="224"/>
                    <a:pt x="99" y="208"/>
                    <a:pt x="99" y="189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24"/>
                  </a:lnTo>
                  <a:close/>
                </a:path>
              </a:pathLst>
            </a:custGeom>
            <a:solidFill>
              <a:srgbClr val="29C7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396" tIns="43698" rIns="87396" bIns="43698" numCol="1" anchor="t" anchorCtr="0" compatLnSpc="1">
              <a:prstTxWarp prst="textNoShape">
                <a:avLst/>
              </a:prstTxWarp>
            </a:bodyPr>
            <a:lstStyle/>
            <a:p>
              <a:pPr defTabSz="873964"/>
              <a:endParaRPr lang="en-US" sz="1721">
                <a:solidFill>
                  <a:srgbClr val="00B0F0"/>
                </a:solidFill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3003" y="2761"/>
              <a:ext cx="285" cy="10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396" tIns="43698" rIns="87396" bIns="43698" numCol="1" anchor="t" anchorCtr="0" compatLnSpc="1">
              <a:prstTxWarp prst="textNoShape">
                <a:avLst/>
              </a:prstTxWarp>
            </a:bodyPr>
            <a:lstStyle/>
            <a:p>
              <a:pPr defTabSz="873964"/>
              <a:endParaRPr lang="en-US" sz="1721">
                <a:solidFill>
                  <a:srgbClr val="00B0F0"/>
                </a:solidFill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033" y="2775"/>
              <a:ext cx="226" cy="6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396" tIns="43698" rIns="87396" bIns="43698" numCol="1" anchor="t" anchorCtr="0" compatLnSpc="1">
              <a:prstTxWarp prst="textNoShape">
                <a:avLst/>
              </a:prstTxWarp>
            </a:bodyPr>
            <a:lstStyle/>
            <a:p>
              <a:pPr defTabSz="873964"/>
              <a:endParaRPr lang="en-US" sz="1721">
                <a:solidFill>
                  <a:srgbClr val="00B0F0"/>
                </a:solidFill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033" y="2775"/>
              <a:ext cx="226" cy="56"/>
            </a:xfrm>
            <a:custGeom>
              <a:avLst/>
              <a:gdLst>
                <a:gd name="T0" fmla="*/ 140 w 156"/>
                <a:gd name="T1" fmla="*/ 38 h 38"/>
                <a:gd name="T2" fmla="*/ 156 w 156"/>
                <a:gd name="T3" fmla="*/ 24 h 38"/>
                <a:gd name="T4" fmla="*/ 78 w 156"/>
                <a:gd name="T5" fmla="*/ 0 h 38"/>
                <a:gd name="T6" fmla="*/ 0 w 156"/>
                <a:gd name="T7" fmla="*/ 24 h 38"/>
                <a:gd name="T8" fmla="*/ 17 w 156"/>
                <a:gd name="T9" fmla="*/ 38 h 38"/>
                <a:gd name="T10" fmla="*/ 78 w 156"/>
                <a:gd name="T11" fmla="*/ 29 h 38"/>
                <a:gd name="T12" fmla="*/ 140 w 156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38">
                  <a:moveTo>
                    <a:pt x="140" y="38"/>
                  </a:moveTo>
                  <a:cubicBezTo>
                    <a:pt x="150" y="34"/>
                    <a:pt x="156" y="29"/>
                    <a:pt x="156" y="24"/>
                  </a:cubicBezTo>
                  <a:cubicBezTo>
                    <a:pt x="156" y="11"/>
                    <a:pt x="121" y="0"/>
                    <a:pt x="78" y="0"/>
                  </a:cubicBezTo>
                  <a:cubicBezTo>
                    <a:pt x="35" y="0"/>
                    <a:pt x="0" y="11"/>
                    <a:pt x="0" y="24"/>
                  </a:cubicBezTo>
                  <a:cubicBezTo>
                    <a:pt x="0" y="29"/>
                    <a:pt x="6" y="34"/>
                    <a:pt x="17" y="38"/>
                  </a:cubicBezTo>
                  <a:cubicBezTo>
                    <a:pt x="31" y="33"/>
                    <a:pt x="53" y="29"/>
                    <a:pt x="78" y="29"/>
                  </a:cubicBezTo>
                  <a:cubicBezTo>
                    <a:pt x="103" y="29"/>
                    <a:pt x="126" y="33"/>
                    <a:pt x="140" y="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396" tIns="43698" rIns="87396" bIns="43698" numCol="1" anchor="t" anchorCtr="0" compatLnSpc="1">
              <a:prstTxWarp prst="textNoShape">
                <a:avLst/>
              </a:prstTxWarp>
            </a:bodyPr>
            <a:lstStyle/>
            <a:p>
              <a:pPr defTabSz="873964"/>
              <a:endParaRPr lang="en-US" sz="1721">
                <a:solidFill>
                  <a:srgbClr val="00B0F0"/>
                </a:solidFill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3043" y="2928"/>
              <a:ext cx="207" cy="118"/>
            </a:xfrm>
            <a:custGeom>
              <a:avLst/>
              <a:gdLst>
                <a:gd name="T0" fmla="*/ 135 w 143"/>
                <a:gd name="T1" fmla="*/ 74 h 81"/>
                <a:gd name="T2" fmla="*/ 113 w 143"/>
                <a:gd name="T3" fmla="*/ 81 h 81"/>
                <a:gd name="T4" fmla="*/ 82 w 143"/>
                <a:gd name="T5" fmla="*/ 81 h 81"/>
                <a:gd name="T6" fmla="*/ 82 w 143"/>
                <a:gd name="T7" fmla="*/ 0 h 81"/>
                <a:gd name="T8" fmla="*/ 111 w 143"/>
                <a:gd name="T9" fmla="*/ 0 h 81"/>
                <a:gd name="T10" fmla="*/ 133 w 143"/>
                <a:gd name="T11" fmla="*/ 5 h 81"/>
                <a:gd name="T12" fmla="*/ 139 w 143"/>
                <a:gd name="T13" fmla="*/ 19 h 81"/>
                <a:gd name="T14" fmla="*/ 134 w 143"/>
                <a:gd name="T15" fmla="*/ 31 h 81"/>
                <a:gd name="T16" fmla="*/ 124 w 143"/>
                <a:gd name="T17" fmla="*/ 37 h 81"/>
                <a:gd name="T18" fmla="*/ 124 w 143"/>
                <a:gd name="T19" fmla="*/ 37 h 81"/>
                <a:gd name="T20" fmla="*/ 138 w 143"/>
                <a:gd name="T21" fmla="*/ 44 h 81"/>
                <a:gd name="T22" fmla="*/ 142 w 143"/>
                <a:gd name="T23" fmla="*/ 57 h 81"/>
                <a:gd name="T24" fmla="*/ 135 w 143"/>
                <a:gd name="T25" fmla="*/ 74 h 81"/>
                <a:gd name="T26" fmla="*/ 59 w 143"/>
                <a:gd name="T27" fmla="*/ 69 h 81"/>
                <a:gd name="T28" fmla="*/ 28 w 143"/>
                <a:gd name="T29" fmla="*/ 81 h 81"/>
                <a:gd name="T30" fmla="*/ 0 w 143"/>
                <a:gd name="T31" fmla="*/ 81 h 81"/>
                <a:gd name="T32" fmla="*/ 0 w 143"/>
                <a:gd name="T33" fmla="*/ 0 h 81"/>
                <a:gd name="T34" fmla="*/ 28 w 143"/>
                <a:gd name="T35" fmla="*/ 0 h 81"/>
                <a:gd name="T36" fmla="*/ 71 w 143"/>
                <a:gd name="T37" fmla="*/ 39 h 81"/>
                <a:gd name="T38" fmla="*/ 59 w 143"/>
                <a:gd name="T39" fmla="*/ 6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3" h="81">
                  <a:moveTo>
                    <a:pt x="135" y="74"/>
                  </a:moveTo>
                  <a:cubicBezTo>
                    <a:pt x="129" y="78"/>
                    <a:pt x="122" y="81"/>
                    <a:pt x="113" y="81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21" y="0"/>
                    <a:pt x="128" y="2"/>
                    <a:pt x="133" y="5"/>
                  </a:cubicBezTo>
                  <a:cubicBezTo>
                    <a:pt x="137" y="9"/>
                    <a:pt x="139" y="13"/>
                    <a:pt x="139" y="19"/>
                  </a:cubicBezTo>
                  <a:cubicBezTo>
                    <a:pt x="139" y="24"/>
                    <a:pt x="138" y="28"/>
                    <a:pt x="134" y="31"/>
                  </a:cubicBezTo>
                  <a:cubicBezTo>
                    <a:pt x="131" y="34"/>
                    <a:pt x="128" y="36"/>
                    <a:pt x="124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9" y="38"/>
                    <a:pt x="134" y="40"/>
                    <a:pt x="138" y="44"/>
                  </a:cubicBezTo>
                  <a:cubicBezTo>
                    <a:pt x="141" y="47"/>
                    <a:pt x="142" y="52"/>
                    <a:pt x="142" y="57"/>
                  </a:cubicBezTo>
                  <a:cubicBezTo>
                    <a:pt x="143" y="64"/>
                    <a:pt x="140" y="70"/>
                    <a:pt x="135" y="74"/>
                  </a:cubicBezTo>
                  <a:close/>
                  <a:moveTo>
                    <a:pt x="59" y="69"/>
                  </a:moveTo>
                  <a:cubicBezTo>
                    <a:pt x="52" y="77"/>
                    <a:pt x="41" y="81"/>
                    <a:pt x="28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57" y="0"/>
                    <a:pt x="71" y="13"/>
                    <a:pt x="71" y="39"/>
                  </a:cubicBezTo>
                  <a:cubicBezTo>
                    <a:pt x="71" y="52"/>
                    <a:pt x="67" y="62"/>
                    <a:pt x="59" y="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396" tIns="43698" rIns="87396" bIns="43698" numCol="1" anchor="t" anchorCtr="0" compatLnSpc="1">
              <a:prstTxWarp prst="textNoShape">
                <a:avLst/>
              </a:prstTxWarp>
            </a:bodyPr>
            <a:lstStyle/>
            <a:p>
              <a:pPr defTabSz="873964"/>
              <a:endParaRPr lang="en-US" sz="1721">
                <a:solidFill>
                  <a:srgbClr val="00B0F0"/>
                </a:solidFill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3069" y="2950"/>
              <a:ext cx="49" cy="74"/>
            </a:xfrm>
            <a:custGeom>
              <a:avLst/>
              <a:gdLst>
                <a:gd name="T0" fmla="*/ 9 w 34"/>
                <a:gd name="T1" fmla="*/ 0 h 51"/>
                <a:gd name="T2" fmla="*/ 0 w 34"/>
                <a:gd name="T3" fmla="*/ 0 h 51"/>
                <a:gd name="T4" fmla="*/ 0 w 34"/>
                <a:gd name="T5" fmla="*/ 51 h 51"/>
                <a:gd name="T6" fmla="*/ 9 w 34"/>
                <a:gd name="T7" fmla="*/ 51 h 51"/>
                <a:gd name="T8" fmla="*/ 28 w 34"/>
                <a:gd name="T9" fmla="*/ 44 h 51"/>
                <a:gd name="T10" fmla="*/ 34 w 34"/>
                <a:gd name="T11" fmla="*/ 25 h 51"/>
                <a:gd name="T12" fmla="*/ 28 w 34"/>
                <a:gd name="T13" fmla="*/ 7 h 51"/>
                <a:gd name="T14" fmla="*/ 9 w 34"/>
                <a:gd name="T1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51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17" y="51"/>
                    <a:pt x="23" y="49"/>
                    <a:pt x="28" y="44"/>
                  </a:cubicBezTo>
                  <a:cubicBezTo>
                    <a:pt x="32" y="39"/>
                    <a:pt x="34" y="33"/>
                    <a:pt x="34" y="25"/>
                  </a:cubicBezTo>
                  <a:cubicBezTo>
                    <a:pt x="34" y="17"/>
                    <a:pt x="32" y="11"/>
                    <a:pt x="28" y="7"/>
                  </a:cubicBezTo>
                  <a:cubicBezTo>
                    <a:pt x="23" y="2"/>
                    <a:pt x="17" y="0"/>
                    <a:pt x="9" y="0"/>
                  </a:cubicBez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396" tIns="43698" rIns="87396" bIns="43698" numCol="1" anchor="t" anchorCtr="0" compatLnSpc="1">
              <a:prstTxWarp prst="textNoShape">
                <a:avLst/>
              </a:prstTxWarp>
            </a:bodyPr>
            <a:lstStyle/>
            <a:p>
              <a:pPr defTabSz="873964"/>
              <a:endParaRPr lang="en-US" sz="1721">
                <a:solidFill>
                  <a:srgbClr val="00B0F0"/>
                </a:solidFill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3188" y="2948"/>
              <a:ext cx="29" cy="28"/>
            </a:xfrm>
            <a:custGeom>
              <a:avLst/>
              <a:gdLst>
                <a:gd name="T0" fmla="*/ 17 w 20"/>
                <a:gd name="T1" fmla="*/ 16 h 19"/>
                <a:gd name="T2" fmla="*/ 20 w 20"/>
                <a:gd name="T3" fmla="*/ 9 h 19"/>
                <a:gd name="T4" fmla="*/ 7 w 20"/>
                <a:gd name="T5" fmla="*/ 0 h 19"/>
                <a:gd name="T6" fmla="*/ 0 w 20"/>
                <a:gd name="T7" fmla="*/ 0 h 19"/>
                <a:gd name="T8" fmla="*/ 0 w 20"/>
                <a:gd name="T9" fmla="*/ 19 h 19"/>
                <a:gd name="T10" fmla="*/ 8 w 20"/>
                <a:gd name="T11" fmla="*/ 19 h 19"/>
                <a:gd name="T12" fmla="*/ 17 w 20"/>
                <a:gd name="T13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9">
                  <a:moveTo>
                    <a:pt x="17" y="16"/>
                  </a:moveTo>
                  <a:cubicBezTo>
                    <a:pt x="19" y="14"/>
                    <a:pt x="20" y="12"/>
                    <a:pt x="20" y="9"/>
                  </a:cubicBezTo>
                  <a:cubicBezTo>
                    <a:pt x="20" y="3"/>
                    <a:pt x="16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2" y="19"/>
                    <a:pt x="15" y="18"/>
                    <a:pt x="17" y="16"/>
                  </a:cubicBezTo>
                  <a:close/>
                </a:path>
              </a:pathLst>
            </a:custGeom>
            <a:solidFill>
              <a:srgbClr val="29C7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396" tIns="43698" rIns="87396" bIns="43698" numCol="1" anchor="t" anchorCtr="0" compatLnSpc="1">
              <a:prstTxWarp prst="textNoShape">
                <a:avLst/>
              </a:prstTxWarp>
            </a:bodyPr>
            <a:lstStyle/>
            <a:p>
              <a:pPr defTabSz="873964"/>
              <a:endParaRPr lang="en-US" sz="1721">
                <a:solidFill>
                  <a:srgbClr val="00B0F0"/>
                </a:solidFill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3188" y="2995"/>
              <a:ext cx="33" cy="30"/>
            </a:xfrm>
            <a:custGeom>
              <a:avLst/>
              <a:gdLst>
                <a:gd name="T0" fmla="*/ 20 w 23"/>
                <a:gd name="T1" fmla="*/ 3 h 21"/>
                <a:gd name="T2" fmla="*/ 10 w 23"/>
                <a:gd name="T3" fmla="*/ 0 h 21"/>
                <a:gd name="T4" fmla="*/ 0 w 23"/>
                <a:gd name="T5" fmla="*/ 0 h 21"/>
                <a:gd name="T6" fmla="*/ 0 w 23"/>
                <a:gd name="T7" fmla="*/ 21 h 21"/>
                <a:gd name="T8" fmla="*/ 10 w 23"/>
                <a:gd name="T9" fmla="*/ 21 h 21"/>
                <a:gd name="T10" fmla="*/ 20 w 23"/>
                <a:gd name="T11" fmla="*/ 18 h 21"/>
                <a:gd name="T12" fmla="*/ 23 w 23"/>
                <a:gd name="T13" fmla="*/ 10 h 21"/>
                <a:gd name="T14" fmla="*/ 20 w 23"/>
                <a:gd name="T1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1">
                  <a:moveTo>
                    <a:pt x="20" y="3"/>
                  </a:moveTo>
                  <a:cubicBezTo>
                    <a:pt x="18" y="1"/>
                    <a:pt x="14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4" y="21"/>
                    <a:pt x="18" y="20"/>
                    <a:pt x="20" y="18"/>
                  </a:cubicBezTo>
                  <a:cubicBezTo>
                    <a:pt x="22" y="16"/>
                    <a:pt x="23" y="14"/>
                    <a:pt x="23" y="10"/>
                  </a:cubicBezTo>
                  <a:cubicBezTo>
                    <a:pt x="23" y="7"/>
                    <a:pt x="22" y="5"/>
                    <a:pt x="20" y="3"/>
                  </a:cubicBezTo>
                  <a:close/>
                </a:path>
              </a:pathLst>
            </a:custGeom>
            <a:solidFill>
              <a:srgbClr val="29C7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396" tIns="43698" rIns="87396" bIns="43698" numCol="1" anchor="t" anchorCtr="0" compatLnSpc="1">
              <a:prstTxWarp prst="textNoShape">
                <a:avLst/>
              </a:prstTxWarp>
            </a:bodyPr>
            <a:lstStyle/>
            <a:p>
              <a:pPr defTabSz="873964"/>
              <a:endParaRPr lang="en-US" sz="1721">
                <a:solidFill>
                  <a:srgbClr val="00B0F0"/>
                </a:solidFill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398" y="2838"/>
              <a:ext cx="642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873964"/>
              <a:r>
                <a:rPr lang="en-US" altLang="en-US" sz="2103">
                  <a:solidFill>
                    <a:srgbClr val="FFFFFF"/>
                  </a:solidFill>
                  <a:latin typeface="Segoe Pro Display Light" panose="020B0302040504020203" pitchFamily="34" charset="0"/>
                </a:rPr>
                <a:t>SQL - A</a:t>
              </a:r>
              <a:endParaRPr lang="en-US" altLang="en-US" sz="1721">
                <a:solidFill>
                  <a:srgbClr val="00B0F0"/>
                </a:solidFill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4327" y="2623"/>
              <a:ext cx="1358" cy="655"/>
            </a:xfrm>
            <a:custGeom>
              <a:avLst/>
              <a:gdLst>
                <a:gd name="T0" fmla="*/ 935 w 935"/>
                <a:gd name="T1" fmla="*/ 390 h 451"/>
                <a:gd name="T2" fmla="*/ 875 w 935"/>
                <a:gd name="T3" fmla="*/ 451 h 451"/>
                <a:gd name="T4" fmla="*/ 60 w 935"/>
                <a:gd name="T5" fmla="*/ 451 h 451"/>
                <a:gd name="T6" fmla="*/ 0 w 935"/>
                <a:gd name="T7" fmla="*/ 390 h 451"/>
                <a:gd name="T8" fmla="*/ 0 w 935"/>
                <a:gd name="T9" fmla="*/ 60 h 451"/>
                <a:gd name="T10" fmla="*/ 60 w 935"/>
                <a:gd name="T11" fmla="*/ 0 h 451"/>
                <a:gd name="T12" fmla="*/ 875 w 935"/>
                <a:gd name="T13" fmla="*/ 0 h 451"/>
                <a:gd name="T14" fmla="*/ 935 w 935"/>
                <a:gd name="T15" fmla="*/ 60 h 451"/>
                <a:gd name="T16" fmla="*/ 935 w 935"/>
                <a:gd name="T17" fmla="*/ 39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5" h="451">
                  <a:moveTo>
                    <a:pt x="935" y="390"/>
                  </a:moveTo>
                  <a:cubicBezTo>
                    <a:pt x="935" y="424"/>
                    <a:pt x="908" y="451"/>
                    <a:pt x="875" y="451"/>
                  </a:cubicBezTo>
                  <a:cubicBezTo>
                    <a:pt x="60" y="451"/>
                    <a:pt x="60" y="451"/>
                    <a:pt x="60" y="451"/>
                  </a:cubicBezTo>
                  <a:cubicBezTo>
                    <a:pt x="27" y="451"/>
                    <a:pt x="0" y="424"/>
                    <a:pt x="0" y="39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875" y="0"/>
                    <a:pt x="875" y="0"/>
                    <a:pt x="875" y="0"/>
                  </a:cubicBezTo>
                  <a:cubicBezTo>
                    <a:pt x="908" y="0"/>
                    <a:pt x="935" y="27"/>
                    <a:pt x="935" y="60"/>
                  </a:cubicBezTo>
                  <a:lnTo>
                    <a:pt x="935" y="390"/>
                  </a:lnTo>
                  <a:close/>
                </a:path>
              </a:pathLst>
            </a:custGeom>
            <a:solidFill>
              <a:srgbClr val="022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396" tIns="43698" rIns="87396" bIns="43698" numCol="1" anchor="t" anchorCtr="0" compatLnSpc="1">
              <a:prstTxWarp prst="textNoShape">
                <a:avLst/>
              </a:prstTxWarp>
            </a:bodyPr>
            <a:lstStyle/>
            <a:p>
              <a:pPr defTabSz="873964"/>
              <a:endParaRPr lang="en-US" sz="1721">
                <a:solidFill>
                  <a:srgbClr val="00B0F0"/>
                </a:solidFill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4322" y="2620"/>
              <a:ext cx="1367" cy="661"/>
            </a:xfrm>
            <a:custGeom>
              <a:avLst/>
              <a:gdLst>
                <a:gd name="T0" fmla="*/ 938 w 941"/>
                <a:gd name="T1" fmla="*/ 392 h 455"/>
                <a:gd name="T2" fmla="*/ 936 w 941"/>
                <a:gd name="T3" fmla="*/ 392 h 455"/>
                <a:gd name="T4" fmla="*/ 919 w 941"/>
                <a:gd name="T5" fmla="*/ 433 h 455"/>
                <a:gd name="T6" fmla="*/ 878 w 941"/>
                <a:gd name="T7" fmla="*/ 450 h 455"/>
                <a:gd name="T8" fmla="*/ 63 w 941"/>
                <a:gd name="T9" fmla="*/ 450 h 455"/>
                <a:gd name="T10" fmla="*/ 22 w 941"/>
                <a:gd name="T11" fmla="*/ 433 h 455"/>
                <a:gd name="T12" fmla="*/ 5 w 941"/>
                <a:gd name="T13" fmla="*/ 392 h 455"/>
                <a:gd name="T14" fmla="*/ 5 w 941"/>
                <a:gd name="T15" fmla="*/ 62 h 455"/>
                <a:gd name="T16" fmla="*/ 22 w 941"/>
                <a:gd name="T17" fmla="*/ 22 h 455"/>
                <a:gd name="T18" fmla="*/ 63 w 941"/>
                <a:gd name="T19" fmla="*/ 5 h 455"/>
                <a:gd name="T20" fmla="*/ 878 w 941"/>
                <a:gd name="T21" fmla="*/ 5 h 455"/>
                <a:gd name="T22" fmla="*/ 878 w 941"/>
                <a:gd name="T23" fmla="*/ 5 h 455"/>
                <a:gd name="T24" fmla="*/ 919 w 941"/>
                <a:gd name="T25" fmla="*/ 22 h 455"/>
                <a:gd name="T26" fmla="*/ 936 w 941"/>
                <a:gd name="T27" fmla="*/ 62 h 455"/>
                <a:gd name="T28" fmla="*/ 936 w 941"/>
                <a:gd name="T29" fmla="*/ 392 h 455"/>
                <a:gd name="T30" fmla="*/ 938 w 941"/>
                <a:gd name="T31" fmla="*/ 392 h 455"/>
                <a:gd name="T32" fmla="*/ 941 w 941"/>
                <a:gd name="T33" fmla="*/ 392 h 455"/>
                <a:gd name="T34" fmla="*/ 941 w 941"/>
                <a:gd name="T35" fmla="*/ 62 h 455"/>
                <a:gd name="T36" fmla="*/ 878 w 941"/>
                <a:gd name="T37" fmla="*/ 0 h 455"/>
                <a:gd name="T38" fmla="*/ 63 w 941"/>
                <a:gd name="T39" fmla="*/ 0 h 455"/>
                <a:gd name="T40" fmla="*/ 0 w 941"/>
                <a:gd name="T41" fmla="*/ 62 h 455"/>
                <a:gd name="T42" fmla="*/ 0 w 941"/>
                <a:gd name="T43" fmla="*/ 392 h 455"/>
                <a:gd name="T44" fmla="*/ 63 w 941"/>
                <a:gd name="T45" fmla="*/ 455 h 455"/>
                <a:gd name="T46" fmla="*/ 878 w 941"/>
                <a:gd name="T47" fmla="*/ 455 h 455"/>
                <a:gd name="T48" fmla="*/ 878 w 941"/>
                <a:gd name="T49" fmla="*/ 455 h 455"/>
                <a:gd name="T50" fmla="*/ 941 w 941"/>
                <a:gd name="T51" fmla="*/ 392 h 455"/>
                <a:gd name="T52" fmla="*/ 938 w 941"/>
                <a:gd name="T53" fmla="*/ 392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1" h="455">
                  <a:moveTo>
                    <a:pt x="938" y="392"/>
                  </a:moveTo>
                  <a:cubicBezTo>
                    <a:pt x="936" y="392"/>
                    <a:pt x="936" y="392"/>
                    <a:pt x="936" y="392"/>
                  </a:cubicBezTo>
                  <a:cubicBezTo>
                    <a:pt x="936" y="408"/>
                    <a:pt x="929" y="423"/>
                    <a:pt x="919" y="433"/>
                  </a:cubicBezTo>
                  <a:cubicBezTo>
                    <a:pt x="908" y="444"/>
                    <a:pt x="894" y="450"/>
                    <a:pt x="878" y="450"/>
                  </a:cubicBezTo>
                  <a:cubicBezTo>
                    <a:pt x="63" y="450"/>
                    <a:pt x="63" y="450"/>
                    <a:pt x="63" y="450"/>
                  </a:cubicBezTo>
                  <a:cubicBezTo>
                    <a:pt x="47" y="450"/>
                    <a:pt x="32" y="444"/>
                    <a:pt x="22" y="433"/>
                  </a:cubicBezTo>
                  <a:cubicBezTo>
                    <a:pt x="11" y="423"/>
                    <a:pt x="5" y="408"/>
                    <a:pt x="5" y="392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5" y="46"/>
                    <a:pt x="11" y="32"/>
                    <a:pt x="22" y="22"/>
                  </a:cubicBezTo>
                  <a:cubicBezTo>
                    <a:pt x="32" y="11"/>
                    <a:pt x="47" y="5"/>
                    <a:pt x="63" y="5"/>
                  </a:cubicBezTo>
                  <a:cubicBezTo>
                    <a:pt x="878" y="5"/>
                    <a:pt x="878" y="5"/>
                    <a:pt x="878" y="5"/>
                  </a:cubicBezTo>
                  <a:cubicBezTo>
                    <a:pt x="878" y="5"/>
                    <a:pt x="878" y="5"/>
                    <a:pt x="878" y="5"/>
                  </a:cubicBezTo>
                  <a:cubicBezTo>
                    <a:pt x="894" y="5"/>
                    <a:pt x="908" y="11"/>
                    <a:pt x="919" y="22"/>
                  </a:cubicBezTo>
                  <a:cubicBezTo>
                    <a:pt x="929" y="32"/>
                    <a:pt x="936" y="46"/>
                    <a:pt x="936" y="62"/>
                  </a:cubicBezTo>
                  <a:cubicBezTo>
                    <a:pt x="936" y="392"/>
                    <a:pt x="936" y="392"/>
                    <a:pt x="936" y="392"/>
                  </a:cubicBezTo>
                  <a:cubicBezTo>
                    <a:pt x="938" y="392"/>
                    <a:pt x="938" y="392"/>
                    <a:pt x="938" y="392"/>
                  </a:cubicBezTo>
                  <a:cubicBezTo>
                    <a:pt x="941" y="392"/>
                    <a:pt x="941" y="392"/>
                    <a:pt x="941" y="392"/>
                  </a:cubicBezTo>
                  <a:cubicBezTo>
                    <a:pt x="941" y="62"/>
                    <a:pt x="941" y="62"/>
                    <a:pt x="941" y="62"/>
                  </a:cubicBezTo>
                  <a:cubicBezTo>
                    <a:pt x="941" y="28"/>
                    <a:pt x="912" y="0"/>
                    <a:pt x="878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2"/>
                  </a:cubicBezTo>
                  <a:cubicBezTo>
                    <a:pt x="0" y="392"/>
                    <a:pt x="0" y="392"/>
                    <a:pt x="0" y="392"/>
                  </a:cubicBezTo>
                  <a:cubicBezTo>
                    <a:pt x="0" y="427"/>
                    <a:pt x="28" y="455"/>
                    <a:pt x="63" y="455"/>
                  </a:cubicBezTo>
                  <a:cubicBezTo>
                    <a:pt x="878" y="455"/>
                    <a:pt x="878" y="455"/>
                    <a:pt x="878" y="455"/>
                  </a:cubicBezTo>
                  <a:cubicBezTo>
                    <a:pt x="878" y="455"/>
                    <a:pt x="878" y="455"/>
                    <a:pt x="878" y="455"/>
                  </a:cubicBezTo>
                  <a:cubicBezTo>
                    <a:pt x="912" y="455"/>
                    <a:pt x="941" y="427"/>
                    <a:pt x="941" y="392"/>
                  </a:cubicBezTo>
                  <a:lnTo>
                    <a:pt x="938" y="3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396" tIns="43698" rIns="87396" bIns="43698" numCol="1" anchor="t" anchorCtr="0" compatLnSpc="1">
              <a:prstTxWarp prst="textNoShape">
                <a:avLst/>
              </a:prstTxWarp>
            </a:bodyPr>
            <a:lstStyle/>
            <a:p>
              <a:pPr defTabSz="873964"/>
              <a:endParaRPr lang="en-US" sz="1721">
                <a:solidFill>
                  <a:srgbClr val="00B0F0"/>
                </a:solidFill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431" y="2800"/>
              <a:ext cx="340" cy="301"/>
            </a:xfrm>
            <a:custGeom>
              <a:avLst/>
              <a:gdLst>
                <a:gd name="T0" fmla="*/ 180 w 234"/>
                <a:gd name="T1" fmla="*/ 186 h 207"/>
                <a:gd name="T2" fmla="*/ 117 w 234"/>
                <a:gd name="T3" fmla="*/ 207 h 207"/>
                <a:gd name="T4" fmla="*/ 35 w 234"/>
                <a:gd name="T5" fmla="*/ 166 h 207"/>
                <a:gd name="T6" fmla="*/ 54 w 234"/>
                <a:gd name="T7" fmla="*/ 21 h 207"/>
                <a:gd name="T8" fmla="*/ 117 w 234"/>
                <a:gd name="T9" fmla="*/ 0 h 207"/>
                <a:gd name="T10" fmla="*/ 199 w 234"/>
                <a:gd name="T11" fmla="*/ 41 h 207"/>
                <a:gd name="T12" fmla="*/ 180 w 234"/>
                <a:gd name="T13" fmla="*/ 18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4" h="207">
                  <a:moveTo>
                    <a:pt x="180" y="186"/>
                  </a:moveTo>
                  <a:cubicBezTo>
                    <a:pt x="161" y="200"/>
                    <a:pt x="139" y="207"/>
                    <a:pt x="117" y="207"/>
                  </a:cubicBezTo>
                  <a:cubicBezTo>
                    <a:pt x="86" y="207"/>
                    <a:pt x="55" y="193"/>
                    <a:pt x="35" y="166"/>
                  </a:cubicBezTo>
                  <a:cubicBezTo>
                    <a:pt x="0" y="121"/>
                    <a:pt x="9" y="56"/>
                    <a:pt x="54" y="21"/>
                  </a:cubicBezTo>
                  <a:cubicBezTo>
                    <a:pt x="73" y="7"/>
                    <a:pt x="95" y="0"/>
                    <a:pt x="117" y="0"/>
                  </a:cubicBezTo>
                  <a:cubicBezTo>
                    <a:pt x="148" y="0"/>
                    <a:pt x="179" y="14"/>
                    <a:pt x="199" y="41"/>
                  </a:cubicBezTo>
                  <a:cubicBezTo>
                    <a:pt x="234" y="86"/>
                    <a:pt x="225" y="151"/>
                    <a:pt x="180" y="186"/>
                  </a:cubicBezTo>
                  <a:close/>
                </a:path>
              </a:pathLst>
            </a:custGeom>
            <a:solidFill>
              <a:srgbClr val="59B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396" tIns="43698" rIns="87396" bIns="43698" numCol="1" anchor="t" anchorCtr="0" compatLnSpc="1">
              <a:prstTxWarp prst="textNoShape">
                <a:avLst/>
              </a:prstTxWarp>
            </a:bodyPr>
            <a:lstStyle/>
            <a:p>
              <a:pPr defTabSz="873964"/>
              <a:endParaRPr lang="en-US" sz="1721">
                <a:solidFill>
                  <a:srgbClr val="00B0F0"/>
                </a:solidFill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431" y="2800"/>
              <a:ext cx="340" cy="301"/>
            </a:xfrm>
            <a:custGeom>
              <a:avLst/>
              <a:gdLst>
                <a:gd name="T0" fmla="*/ 180 w 234"/>
                <a:gd name="T1" fmla="*/ 186 h 207"/>
                <a:gd name="T2" fmla="*/ 117 w 234"/>
                <a:gd name="T3" fmla="*/ 207 h 207"/>
                <a:gd name="T4" fmla="*/ 35 w 234"/>
                <a:gd name="T5" fmla="*/ 166 h 207"/>
                <a:gd name="T6" fmla="*/ 54 w 234"/>
                <a:gd name="T7" fmla="*/ 21 h 207"/>
                <a:gd name="T8" fmla="*/ 117 w 234"/>
                <a:gd name="T9" fmla="*/ 0 h 207"/>
                <a:gd name="T10" fmla="*/ 199 w 234"/>
                <a:gd name="T11" fmla="*/ 41 h 207"/>
                <a:gd name="T12" fmla="*/ 180 w 234"/>
                <a:gd name="T13" fmla="*/ 18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4" h="207">
                  <a:moveTo>
                    <a:pt x="180" y="186"/>
                  </a:moveTo>
                  <a:cubicBezTo>
                    <a:pt x="161" y="200"/>
                    <a:pt x="139" y="207"/>
                    <a:pt x="117" y="207"/>
                  </a:cubicBezTo>
                  <a:cubicBezTo>
                    <a:pt x="86" y="207"/>
                    <a:pt x="55" y="193"/>
                    <a:pt x="35" y="166"/>
                  </a:cubicBezTo>
                  <a:cubicBezTo>
                    <a:pt x="0" y="121"/>
                    <a:pt x="9" y="56"/>
                    <a:pt x="54" y="21"/>
                  </a:cubicBezTo>
                  <a:cubicBezTo>
                    <a:pt x="73" y="7"/>
                    <a:pt x="95" y="0"/>
                    <a:pt x="117" y="0"/>
                  </a:cubicBezTo>
                  <a:cubicBezTo>
                    <a:pt x="148" y="0"/>
                    <a:pt x="179" y="14"/>
                    <a:pt x="199" y="41"/>
                  </a:cubicBezTo>
                  <a:cubicBezTo>
                    <a:pt x="234" y="86"/>
                    <a:pt x="225" y="151"/>
                    <a:pt x="180" y="186"/>
                  </a:cubicBezTo>
                  <a:close/>
                </a:path>
              </a:pathLst>
            </a:custGeom>
            <a:solidFill>
              <a:srgbClr val="59B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396" tIns="43698" rIns="87396" bIns="43698" numCol="1" anchor="t" anchorCtr="0" compatLnSpc="1">
              <a:prstTxWarp prst="textNoShape">
                <a:avLst/>
              </a:prstTxWarp>
            </a:bodyPr>
            <a:lstStyle/>
            <a:p>
              <a:pPr defTabSz="873964"/>
              <a:endParaRPr lang="en-US" sz="1721">
                <a:solidFill>
                  <a:srgbClr val="00B0F0"/>
                </a:solidFill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4472" y="2845"/>
              <a:ext cx="42" cy="108"/>
            </a:xfrm>
            <a:custGeom>
              <a:avLst/>
              <a:gdLst>
                <a:gd name="T0" fmla="*/ 19 w 29"/>
                <a:gd name="T1" fmla="*/ 74 h 74"/>
                <a:gd name="T2" fmla="*/ 29 w 29"/>
                <a:gd name="T3" fmla="*/ 57 h 74"/>
                <a:gd name="T4" fmla="*/ 15 w 29"/>
                <a:gd name="T5" fmla="*/ 0 h 74"/>
                <a:gd name="T6" fmla="*/ 4 w 29"/>
                <a:gd name="T7" fmla="*/ 13 h 74"/>
                <a:gd name="T8" fmla="*/ 19 w 29"/>
                <a:gd name="T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74">
                  <a:moveTo>
                    <a:pt x="19" y="74"/>
                  </a:moveTo>
                  <a:cubicBezTo>
                    <a:pt x="21" y="69"/>
                    <a:pt x="25" y="63"/>
                    <a:pt x="29" y="57"/>
                  </a:cubicBezTo>
                  <a:cubicBezTo>
                    <a:pt x="12" y="31"/>
                    <a:pt x="13" y="10"/>
                    <a:pt x="15" y="0"/>
                  </a:cubicBezTo>
                  <a:cubicBezTo>
                    <a:pt x="11" y="4"/>
                    <a:pt x="7" y="9"/>
                    <a:pt x="4" y="13"/>
                  </a:cubicBezTo>
                  <a:cubicBezTo>
                    <a:pt x="1" y="27"/>
                    <a:pt x="0" y="48"/>
                    <a:pt x="19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396" tIns="43698" rIns="87396" bIns="43698" numCol="1" anchor="t" anchorCtr="0" compatLnSpc="1">
              <a:prstTxWarp prst="textNoShape">
                <a:avLst/>
              </a:prstTxWarp>
            </a:bodyPr>
            <a:lstStyle/>
            <a:p>
              <a:pPr defTabSz="873964"/>
              <a:endParaRPr lang="en-US" sz="1721">
                <a:solidFill>
                  <a:srgbClr val="00B0F0"/>
                </a:solidFill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523" y="2958"/>
              <a:ext cx="203" cy="101"/>
            </a:xfrm>
            <a:custGeom>
              <a:avLst/>
              <a:gdLst>
                <a:gd name="T0" fmla="*/ 30 w 140"/>
                <a:gd name="T1" fmla="*/ 17 h 69"/>
                <a:gd name="T2" fmla="*/ 10 w 140"/>
                <a:gd name="T3" fmla="*/ 0 h 69"/>
                <a:gd name="T4" fmla="*/ 0 w 140"/>
                <a:gd name="T5" fmla="*/ 16 h 69"/>
                <a:gd name="T6" fmla="*/ 18 w 140"/>
                <a:gd name="T7" fmla="*/ 32 h 69"/>
                <a:gd name="T8" fmla="*/ 126 w 140"/>
                <a:gd name="T9" fmla="*/ 69 h 69"/>
                <a:gd name="T10" fmla="*/ 140 w 140"/>
                <a:gd name="T11" fmla="*/ 52 h 69"/>
                <a:gd name="T12" fmla="*/ 30 w 140"/>
                <a:gd name="T13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69">
                  <a:moveTo>
                    <a:pt x="30" y="17"/>
                  </a:moveTo>
                  <a:cubicBezTo>
                    <a:pt x="22" y="11"/>
                    <a:pt x="16" y="5"/>
                    <a:pt x="10" y="0"/>
                  </a:cubicBezTo>
                  <a:cubicBezTo>
                    <a:pt x="6" y="5"/>
                    <a:pt x="3" y="11"/>
                    <a:pt x="0" y="16"/>
                  </a:cubicBezTo>
                  <a:cubicBezTo>
                    <a:pt x="6" y="21"/>
                    <a:pt x="11" y="26"/>
                    <a:pt x="18" y="32"/>
                  </a:cubicBezTo>
                  <a:cubicBezTo>
                    <a:pt x="61" y="66"/>
                    <a:pt x="103" y="69"/>
                    <a:pt x="126" y="69"/>
                  </a:cubicBezTo>
                  <a:cubicBezTo>
                    <a:pt x="128" y="69"/>
                    <a:pt x="135" y="59"/>
                    <a:pt x="140" y="52"/>
                  </a:cubicBezTo>
                  <a:cubicBezTo>
                    <a:pt x="129" y="55"/>
                    <a:pt x="84" y="60"/>
                    <a:pt x="3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396" tIns="43698" rIns="87396" bIns="43698" numCol="1" anchor="t" anchorCtr="0" compatLnSpc="1">
              <a:prstTxWarp prst="textNoShape">
                <a:avLst/>
              </a:prstTxWarp>
            </a:bodyPr>
            <a:lstStyle/>
            <a:p>
              <a:pPr defTabSz="873964"/>
              <a:endParaRPr lang="en-US" sz="1721">
                <a:solidFill>
                  <a:srgbClr val="00B0F0"/>
                </a:solidFill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4604" y="2881"/>
              <a:ext cx="144" cy="121"/>
            </a:xfrm>
            <a:custGeom>
              <a:avLst/>
              <a:gdLst>
                <a:gd name="T0" fmla="*/ 0 w 99"/>
                <a:gd name="T1" fmla="*/ 9 h 83"/>
                <a:gd name="T2" fmla="*/ 96 w 99"/>
                <a:gd name="T3" fmla="*/ 83 h 83"/>
                <a:gd name="T4" fmla="*/ 99 w 99"/>
                <a:gd name="T5" fmla="*/ 74 h 83"/>
                <a:gd name="T6" fmla="*/ 14 w 99"/>
                <a:gd name="T7" fmla="*/ 0 h 83"/>
                <a:gd name="T8" fmla="*/ 0 w 99"/>
                <a:gd name="T9" fmla="*/ 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83">
                  <a:moveTo>
                    <a:pt x="0" y="9"/>
                  </a:moveTo>
                  <a:cubicBezTo>
                    <a:pt x="39" y="45"/>
                    <a:pt x="84" y="75"/>
                    <a:pt x="96" y="83"/>
                  </a:cubicBezTo>
                  <a:cubicBezTo>
                    <a:pt x="97" y="80"/>
                    <a:pt x="98" y="77"/>
                    <a:pt x="99" y="74"/>
                  </a:cubicBezTo>
                  <a:cubicBezTo>
                    <a:pt x="86" y="65"/>
                    <a:pt x="54" y="40"/>
                    <a:pt x="14" y="0"/>
                  </a:cubicBezTo>
                  <a:cubicBezTo>
                    <a:pt x="10" y="3"/>
                    <a:pt x="5" y="6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396" tIns="43698" rIns="87396" bIns="43698" numCol="1" anchor="t" anchorCtr="0" compatLnSpc="1">
              <a:prstTxWarp prst="textNoShape">
                <a:avLst/>
              </a:prstTxWarp>
            </a:bodyPr>
            <a:lstStyle/>
            <a:p>
              <a:pPr defTabSz="873964"/>
              <a:endParaRPr lang="en-US" sz="1721">
                <a:solidFill>
                  <a:srgbClr val="00B0F0"/>
                </a:solidFill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4534" y="2807"/>
              <a:ext cx="63" cy="60"/>
            </a:xfrm>
            <a:custGeom>
              <a:avLst/>
              <a:gdLst>
                <a:gd name="T0" fmla="*/ 43 w 43"/>
                <a:gd name="T1" fmla="*/ 32 h 41"/>
                <a:gd name="T2" fmla="*/ 14 w 43"/>
                <a:gd name="T3" fmla="*/ 0 h 41"/>
                <a:gd name="T4" fmla="*/ 0 w 43"/>
                <a:gd name="T5" fmla="*/ 5 h 41"/>
                <a:gd name="T6" fmla="*/ 28 w 43"/>
                <a:gd name="T7" fmla="*/ 41 h 41"/>
                <a:gd name="T8" fmla="*/ 43 w 43"/>
                <a:gd name="T9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1">
                  <a:moveTo>
                    <a:pt x="43" y="32"/>
                  </a:moveTo>
                  <a:cubicBezTo>
                    <a:pt x="34" y="22"/>
                    <a:pt x="24" y="11"/>
                    <a:pt x="14" y="0"/>
                  </a:cubicBezTo>
                  <a:cubicBezTo>
                    <a:pt x="9" y="1"/>
                    <a:pt x="5" y="3"/>
                    <a:pt x="0" y="5"/>
                  </a:cubicBezTo>
                  <a:cubicBezTo>
                    <a:pt x="8" y="17"/>
                    <a:pt x="17" y="29"/>
                    <a:pt x="28" y="41"/>
                  </a:cubicBezTo>
                  <a:cubicBezTo>
                    <a:pt x="33" y="37"/>
                    <a:pt x="38" y="34"/>
                    <a:pt x="43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396" tIns="43698" rIns="87396" bIns="43698" numCol="1" anchor="t" anchorCtr="0" compatLnSpc="1">
              <a:prstTxWarp prst="textNoShape">
                <a:avLst/>
              </a:prstTxWarp>
            </a:bodyPr>
            <a:lstStyle/>
            <a:p>
              <a:pPr defTabSz="873964"/>
              <a:endParaRPr lang="en-US" sz="1721">
                <a:solidFill>
                  <a:srgbClr val="00B0F0"/>
                </a:solidFill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478" y="2953"/>
              <a:ext cx="45" cy="114"/>
            </a:xfrm>
            <a:custGeom>
              <a:avLst/>
              <a:gdLst>
                <a:gd name="T0" fmla="*/ 15 w 31"/>
                <a:gd name="T1" fmla="*/ 0 h 79"/>
                <a:gd name="T2" fmla="*/ 0 w 31"/>
                <a:gd name="T3" fmla="*/ 58 h 79"/>
                <a:gd name="T4" fmla="*/ 2 w 31"/>
                <a:gd name="T5" fmla="*/ 62 h 79"/>
                <a:gd name="T6" fmla="*/ 19 w 31"/>
                <a:gd name="T7" fmla="*/ 79 h 79"/>
                <a:gd name="T8" fmla="*/ 31 w 31"/>
                <a:gd name="T9" fmla="*/ 20 h 79"/>
                <a:gd name="T10" fmla="*/ 15 w 31"/>
                <a:gd name="T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79">
                  <a:moveTo>
                    <a:pt x="15" y="0"/>
                  </a:moveTo>
                  <a:cubicBezTo>
                    <a:pt x="5" y="21"/>
                    <a:pt x="1" y="41"/>
                    <a:pt x="0" y="58"/>
                  </a:cubicBezTo>
                  <a:cubicBezTo>
                    <a:pt x="1" y="59"/>
                    <a:pt x="1" y="60"/>
                    <a:pt x="2" y="62"/>
                  </a:cubicBezTo>
                  <a:cubicBezTo>
                    <a:pt x="7" y="68"/>
                    <a:pt x="13" y="74"/>
                    <a:pt x="19" y="79"/>
                  </a:cubicBezTo>
                  <a:cubicBezTo>
                    <a:pt x="18" y="65"/>
                    <a:pt x="20" y="43"/>
                    <a:pt x="31" y="20"/>
                  </a:cubicBezTo>
                  <a:cubicBezTo>
                    <a:pt x="24" y="13"/>
                    <a:pt x="19" y="7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396" tIns="43698" rIns="87396" bIns="43698" numCol="1" anchor="t" anchorCtr="0" compatLnSpc="1">
              <a:prstTxWarp prst="textNoShape">
                <a:avLst/>
              </a:prstTxWarp>
            </a:bodyPr>
            <a:lstStyle/>
            <a:p>
              <a:pPr defTabSz="873964"/>
              <a:endParaRPr lang="en-US" sz="1721">
                <a:solidFill>
                  <a:srgbClr val="00B0F0"/>
                </a:solidFill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4499" y="2867"/>
              <a:ext cx="105" cy="115"/>
            </a:xfrm>
            <a:custGeom>
              <a:avLst/>
              <a:gdLst>
                <a:gd name="T0" fmla="*/ 52 w 72"/>
                <a:gd name="T1" fmla="*/ 0 h 79"/>
                <a:gd name="T2" fmla="*/ 24 w 72"/>
                <a:gd name="T3" fmla="*/ 25 h 79"/>
                <a:gd name="T4" fmla="*/ 10 w 72"/>
                <a:gd name="T5" fmla="*/ 42 h 79"/>
                <a:gd name="T6" fmla="*/ 10 w 72"/>
                <a:gd name="T7" fmla="*/ 42 h 79"/>
                <a:gd name="T8" fmla="*/ 0 w 72"/>
                <a:gd name="T9" fmla="*/ 59 h 79"/>
                <a:gd name="T10" fmla="*/ 16 w 72"/>
                <a:gd name="T11" fmla="*/ 79 h 79"/>
                <a:gd name="T12" fmla="*/ 26 w 72"/>
                <a:gd name="T13" fmla="*/ 63 h 79"/>
                <a:gd name="T14" fmla="*/ 26 w 72"/>
                <a:gd name="T15" fmla="*/ 63 h 79"/>
                <a:gd name="T16" fmla="*/ 45 w 72"/>
                <a:gd name="T17" fmla="*/ 41 h 79"/>
                <a:gd name="T18" fmla="*/ 72 w 72"/>
                <a:gd name="T19" fmla="*/ 19 h 79"/>
                <a:gd name="T20" fmla="*/ 52 w 72"/>
                <a:gd name="T2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79">
                  <a:moveTo>
                    <a:pt x="52" y="0"/>
                  </a:moveTo>
                  <a:cubicBezTo>
                    <a:pt x="43" y="6"/>
                    <a:pt x="33" y="14"/>
                    <a:pt x="24" y="25"/>
                  </a:cubicBezTo>
                  <a:cubicBezTo>
                    <a:pt x="18" y="30"/>
                    <a:pt x="14" y="36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6" y="48"/>
                    <a:pt x="2" y="54"/>
                    <a:pt x="0" y="59"/>
                  </a:cubicBezTo>
                  <a:cubicBezTo>
                    <a:pt x="4" y="66"/>
                    <a:pt x="9" y="72"/>
                    <a:pt x="16" y="79"/>
                  </a:cubicBezTo>
                  <a:cubicBezTo>
                    <a:pt x="19" y="74"/>
                    <a:pt x="22" y="68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31" y="55"/>
                    <a:pt x="37" y="48"/>
                    <a:pt x="45" y="41"/>
                  </a:cubicBezTo>
                  <a:cubicBezTo>
                    <a:pt x="55" y="32"/>
                    <a:pt x="64" y="25"/>
                    <a:pt x="72" y="19"/>
                  </a:cubicBezTo>
                  <a:cubicBezTo>
                    <a:pt x="65" y="13"/>
                    <a:pt x="58" y="6"/>
                    <a:pt x="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396" tIns="43698" rIns="87396" bIns="43698" numCol="1" anchor="t" anchorCtr="0" compatLnSpc="1">
              <a:prstTxWarp prst="textNoShape">
                <a:avLst/>
              </a:prstTxWarp>
            </a:bodyPr>
            <a:lstStyle/>
            <a:p>
              <a:pPr defTabSz="873964"/>
              <a:endParaRPr lang="en-US" sz="1721">
                <a:solidFill>
                  <a:srgbClr val="00B0F0"/>
                </a:solidFill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575" y="2831"/>
              <a:ext cx="144" cy="63"/>
            </a:xfrm>
            <a:custGeom>
              <a:avLst/>
              <a:gdLst>
                <a:gd name="T0" fmla="*/ 84 w 99"/>
                <a:gd name="T1" fmla="*/ 3 h 44"/>
                <a:gd name="T2" fmla="*/ 15 w 99"/>
                <a:gd name="T3" fmla="*/ 16 h 44"/>
                <a:gd name="T4" fmla="*/ 15 w 99"/>
                <a:gd name="T5" fmla="*/ 16 h 44"/>
                <a:gd name="T6" fmla="*/ 0 w 99"/>
                <a:gd name="T7" fmla="*/ 25 h 44"/>
                <a:gd name="T8" fmla="*/ 20 w 99"/>
                <a:gd name="T9" fmla="*/ 44 h 44"/>
                <a:gd name="T10" fmla="*/ 34 w 99"/>
                <a:gd name="T11" fmla="*/ 35 h 44"/>
                <a:gd name="T12" fmla="*/ 34 w 99"/>
                <a:gd name="T13" fmla="*/ 35 h 44"/>
                <a:gd name="T14" fmla="*/ 99 w 99"/>
                <a:gd name="T15" fmla="*/ 18 h 44"/>
                <a:gd name="T16" fmla="*/ 84 w 99"/>
                <a:gd name="T1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44">
                  <a:moveTo>
                    <a:pt x="84" y="3"/>
                  </a:moveTo>
                  <a:cubicBezTo>
                    <a:pt x="68" y="0"/>
                    <a:pt x="43" y="1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0" y="18"/>
                    <a:pt x="5" y="21"/>
                    <a:pt x="0" y="25"/>
                  </a:cubicBezTo>
                  <a:cubicBezTo>
                    <a:pt x="6" y="31"/>
                    <a:pt x="13" y="38"/>
                    <a:pt x="20" y="44"/>
                  </a:cubicBezTo>
                  <a:cubicBezTo>
                    <a:pt x="25" y="41"/>
                    <a:pt x="30" y="38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72" y="15"/>
                    <a:pt x="99" y="18"/>
                    <a:pt x="99" y="18"/>
                  </a:cubicBezTo>
                  <a:cubicBezTo>
                    <a:pt x="95" y="12"/>
                    <a:pt x="90" y="7"/>
                    <a:pt x="8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396" tIns="43698" rIns="87396" bIns="43698" numCol="1" anchor="t" anchorCtr="0" compatLnSpc="1">
              <a:prstTxWarp prst="textNoShape">
                <a:avLst/>
              </a:prstTxWarp>
            </a:bodyPr>
            <a:lstStyle/>
            <a:p>
              <a:pPr defTabSz="873964"/>
              <a:endParaRPr lang="en-US" sz="1721">
                <a:solidFill>
                  <a:srgbClr val="00B0F0"/>
                </a:solidFill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4653" y="2921"/>
              <a:ext cx="75" cy="72"/>
            </a:xfrm>
            <a:custGeom>
              <a:avLst/>
              <a:gdLst>
                <a:gd name="T0" fmla="*/ 12 w 51"/>
                <a:gd name="T1" fmla="*/ 7 h 50"/>
                <a:gd name="T2" fmla="*/ 8 w 51"/>
                <a:gd name="T3" fmla="*/ 39 h 50"/>
                <a:gd name="T4" fmla="*/ 39 w 51"/>
                <a:gd name="T5" fmla="*/ 43 h 50"/>
                <a:gd name="T6" fmla="*/ 43 w 51"/>
                <a:gd name="T7" fmla="*/ 12 h 50"/>
                <a:gd name="T8" fmla="*/ 12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2" y="7"/>
                  </a:moveTo>
                  <a:cubicBezTo>
                    <a:pt x="2" y="15"/>
                    <a:pt x="0" y="29"/>
                    <a:pt x="8" y="39"/>
                  </a:cubicBezTo>
                  <a:cubicBezTo>
                    <a:pt x="15" y="48"/>
                    <a:pt x="29" y="50"/>
                    <a:pt x="39" y="43"/>
                  </a:cubicBezTo>
                  <a:cubicBezTo>
                    <a:pt x="49" y="35"/>
                    <a:pt x="51" y="21"/>
                    <a:pt x="43" y="12"/>
                  </a:cubicBezTo>
                  <a:cubicBezTo>
                    <a:pt x="36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396" tIns="43698" rIns="87396" bIns="43698" numCol="1" anchor="t" anchorCtr="0" compatLnSpc="1">
              <a:prstTxWarp prst="textNoShape">
                <a:avLst/>
              </a:prstTxWarp>
            </a:bodyPr>
            <a:lstStyle/>
            <a:p>
              <a:pPr defTabSz="873964"/>
              <a:endParaRPr lang="en-US" sz="1721">
                <a:solidFill>
                  <a:srgbClr val="00B0F0"/>
                </a:solidFill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4590" y="3002"/>
              <a:ext cx="66" cy="67"/>
            </a:xfrm>
            <a:custGeom>
              <a:avLst/>
              <a:gdLst>
                <a:gd name="T0" fmla="*/ 10 w 46"/>
                <a:gd name="T1" fmla="*/ 7 h 46"/>
                <a:gd name="T2" fmla="*/ 6 w 46"/>
                <a:gd name="T3" fmla="*/ 36 h 46"/>
                <a:gd name="T4" fmla="*/ 35 w 46"/>
                <a:gd name="T5" fmla="*/ 40 h 46"/>
                <a:gd name="T6" fmla="*/ 39 w 46"/>
                <a:gd name="T7" fmla="*/ 11 h 46"/>
                <a:gd name="T8" fmla="*/ 10 w 46"/>
                <a:gd name="T9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6">
                  <a:moveTo>
                    <a:pt x="10" y="7"/>
                  </a:moveTo>
                  <a:cubicBezTo>
                    <a:pt x="1" y="14"/>
                    <a:pt x="0" y="27"/>
                    <a:pt x="6" y="36"/>
                  </a:cubicBezTo>
                  <a:cubicBezTo>
                    <a:pt x="13" y="45"/>
                    <a:pt x="26" y="46"/>
                    <a:pt x="35" y="40"/>
                  </a:cubicBezTo>
                  <a:cubicBezTo>
                    <a:pt x="44" y="33"/>
                    <a:pt x="46" y="20"/>
                    <a:pt x="39" y="11"/>
                  </a:cubicBezTo>
                  <a:cubicBezTo>
                    <a:pt x="32" y="2"/>
                    <a:pt x="19" y="0"/>
                    <a:pt x="1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396" tIns="43698" rIns="87396" bIns="43698" numCol="1" anchor="t" anchorCtr="0" compatLnSpc="1">
              <a:prstTxWarp prst="textNoShape">
                <a:avLst/>
              </a:prstTxWarp>
            </a:bodyPr>
            <a:lstStyle/>
            <a:p>
              <a:pPr defTabSz="873964"/>
              <a:endParaRPr lang="en-US" sz="1721">
                <a:solidFill>
                  <a:srgbClr val="00B0F0"/>
                </a:solidFill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4468" y="2902"/>
              <a:ext cx="103" cy="101"/>
            </a:xfrm>
            <a:custGeom>
              <a:avLst/>
              <a:gdLst>
                <a:gd name="T0" fmla="*/ 17 w 71"/>
                <a:gd name="T1" fmla="*/ 10 h 70"/>
                <a:gd name="T2" fmla="*/ 11 w 71"/>
                <a:gd name="T3" fmla="*/ 54 h 70"/>
                <a:gd name="T4" fmla="*/ 55 w 71"/>
                <a:gd name="T5" fmla="*/ 60 h 70"/>
                <a:gd name="T6" fmla="*/ 61 w 71"/>
                <a:gd name="T7" fmla="*/ 16 h 70"/>
                <a:gd name="T8" fmla="*/ 17 w 71"/>
                <a:gd name="T9" fmla="*/ 1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0">
                  <a:moveTo>
                    <a:pt x="17" y="10"/>
                  </a:moveTo>
                  <a:cubicBezTo>
                    <a:pt x="3" y="21"/>
                    <a:pt x="0" y="40"/>
                    <a:pt x="11" y="54"/>
                  </a:cubicBezTo>
                  <a:cubicBezTo>
                    <a:pt x="21" y="68"/>
                    <a:pt x="41" y="70"/>
                    <a:pt x="55" y="60"/>
                  </a:cubicBezTo>
                  <a:cubicBezTo>
                    <a:pt x="68" y="49"/>
                    <a:pt x="71" y="30"/>
                    <a:pt x="61" y="16"/>
                  </a:cubicBezTo>
                  <a:cubicBezTo>
                    <a:pt x="50" y="2"/>
                    <a:pt x="30" y="0"/>
                    <a:pt x="17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396" tIns="43698" rIns="87396" bIns="43698" numCol="1" anchor="t" anchorCtr="0" compatLnSpc="1">
              <a:prstTxWarp prst="textNoShape">
                <a:avLst/>
              </a:prstTxWarp>
            </a:bodyPr>
            <a:lstStyle/>
            <a:p>
              <a:pPr defTabSz="873964"/>
              <a:endParaRPr lang="en-US" sz="1721">
                <a:solidFill>
                  <a:srgbClr val="00B0F0"/>
                </a:solidFill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4884" y="2838"/>
              <a:ext cx="663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873964"/>
              <a:r>
                <a:rPr lang="en-US" altLang="en-US" sz="2103">
                  <a:solidFill>
                    <a:srgbClr val="FFFFFF"/>
                  </a:solidFill>
                  <a:latin typeface="Segoe Pro Display Light" panose="020B0302040504020203" pitchFamily="34" charset="0"/>
                </a:rPr>
                <a:t>Website</a:t>
              </a:r>
              <a:endParaRPr lang="en-US" altLang="en-US" sz="1721">
                <a:solidFill>
                  <a:srgbClr val="00B0F0"/>
                </a:solidFill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5778" y="2584"/>
              <a:ext cx="1353" cy="647"/>
            </a:xfrm>
            <a:custGeom>
              <a:avLst/>
              <a:gdLst>
                <a:gd name="T0" fmla="*/ 874 w 932"/>
                <a:gd name="T1" fmla="*/ 0 h 446"/>
                <a:gd name="T2" fmla="*/ 59 w 932"/>
                <a:gd name="T3" fmla="*/ 0 h 446"/>
                <a:gd name="T4" fmla="*/ 18 w 932"/>
                <a:gd name="T5" fmla="*/ 17 h 446"/>
                <a:gd name="T6" fmla="*/ 0 w 932"/>
                <a:gd name="T7" fmla="*/ 58 h 446"/>
                <a:gd name="T8" fmla="*/ 0 w 932"/>
                <a:gd name="T9" fmla="*/ 388 h 446"/>
                <a:gd name="T10" fmla="*/ 18 w 932"/>
                <a:gd name="T11" fmla="*/ 430 h 446"/>
                <a:gd name="T12" fmla="*/ 53 w 932"/>
                <a:gd name="T13" fmla="*/ 446 h 446"/>
                <a:gd name="T14" fmla="*/ 53 w 932"/>
                <a:gd name="T15" fmla="*/ 442 h 446"/>
                <a:gd name="T16" fmla="*/ 53 w 932"/>
                <a:gd name="T17" fmla="*/ 113 h 446"/>
                <a:gd name="T18" fmla="*/ 113 w 932"/>
                <a:gd name="T19" fmla="*/ 52 h 446"/>
                <a:gd name="T20" fmla="*/ 928 w 932"/>
                <a:gd name="T21" fmla="*/ 52 h 446"/>
                <a:gd name="T22" fmla="*/ 932 w 932"/>
                <a:gd name="T23" fmla="*/ 52 h 446"/>
                <a:gd name="T24" fmla="*/ 915 w 932"/>
                <a:gd name="T25" fmla="*/ 17 h 446"/>
                <a:gd name="T26" fmla="*/ 874 w 932"/>
                <a:gd name="T27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2" h="446">
                  <a:moveTo>
                    <a:pt x="874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43" y="0"/>
                    <a:pt x="28" y="7"/>
                    <a:pt x="18" y="17"/>
                  </a:cubicBezTo>
                  <a:cubicBezTo>
                    <a:pt x="7" y="28"/>
                    <a:pt x="0" y="42"/>
                    <a:pt x="0" y="58"/>
                  </a:cubicBezTo>
                  <a:cubicBezTo>
                    <a:pt x="0" y="388"/>
                    <a:pt x="0" y="388"/>
                    <a:pt x="0" y="388"/>
                  </a:cubicBezTo>
                  <a:cubicBezTo>
                    <a:pt x="0" y="404"/>
                    <a:pt x="7" y="419"/>
                    <a:pt x="18" y="430"/>
                  </a:cubicBezTo>
                  <a:cubicBezTo>
                    <a:pt x="27" y="439"/>
                    <a:pt x="39" y="445"/>
                    <a:pt x="53" y="446"/>
                  </a:cubicBezTo>
                  <a:cubicBezTo>
                    <a:pt x="53" y="445"/>
                    <a:pt x="53" y="444"/>
                    <a:pt x="53" y="442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3" y="79"/>
                    <a:pt x="80" y="52"/>
                    <a:pt x="113" y="52"/>
                  </a:cubicBezTo>
                  <a:cubicBezTo>
                    <a:pt x="928" y="52"/>
                    <a:pt x="928" y="52"/>
                    <a:pt x="928" y="52"/>
                  </a:cubicBezTo>
                  <a:cubicBezTo>
                    <a:pt x="929" y="52"/>
                    <a:pt x="930" y="52"/>
                    <a:pt x="932" y="52"/>
                  </a:cubicBezTo>
                  <a:cubicBezTo>
                    <a:pt x="930" y="39"/>
                    <a:pt x="924" y="26"/>
                    <a:pt x="915" y="17"/>
                  </a:cubicBezTo>
                  <a:cubicBezTo>
                    <a:pt x="904" y="7"/>
                    <a:pt x="890" y="0"/>
                    <a:pt x="874" y="0"/>
                  </a:cubicBezTo>
                </a:path>
              </a:pathLst>
            </a:custGeom>
            <a:solidFill>
              <a:srgbClr val="4E6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396" tIns="43698" rIns="87396" bIns="43698" numCol="1" anchor="t" anchorCtr="0" compatLnSpc="1">
              <a:prstTxWarp prst="textNoShape">
                <a:avLst/>
              </a:prstTxWarp>
            </a:bodyPr>
            <a:lstStyle/>
            <a:p>
              <a:pPr defTabSz="873964"/>
              <a:endParaRPr lang="en-US" sz="1721">
                <a:solidFill>
                  <a:srgbClr val="00B0F0"/>
                </a:solidFill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5772" y="2578"/>
              <a:ext cx="1365" cy="659"/>
            </a:xfrm>
            <a:custGeom>
              <a:avLst/>
              <a:gdLst>
                <a:gd name="T0" fmla="*/ 878 w 940"/>
                <a:gd name="T1" fmla="*/ 0 h 454"/>
                <a:gd name="T2" fmla="*/ 63 w 940"/>
                <a:gd name="T3" fmla="*/ 0 h 454"/>
                <a:gd name="T4" fmla="*/ 0 w 940"/>
                <a:gd name="T5" fmla="*/ 62 h 454"/>
                <a:gd name="T6" fmla="*/ 0 w 940"/>
                <a:gd name="T7" fmla="*/ 392 h 454"/>
                <a:gd name="T8" fmla="*/ 57 w 940"/>
                <a:gd name="T9" fmla="*/ 454 h 454"/>
                <a:gd name="T10" fmla="*/ 57 w 940"/>
                <a:gd name="T11" fmla="*/ 450 h 454"/>
                <a:gd name="T12" fmla="*/ 22 w 940"/>
                <a:gd name="T13" fmla="*/ 434 h 454"/>
                <a:gd name="T14" fmla="*/ 4 w 940"/>
                <a:gd name="T15" fmla="*/ 392 h 454"/>
                <a:gd name="T16" fmla="*/ 4 w 940"/>
                <a:gd name="T17" fmla="*/ 62 h 454"/>
                <a:gd name="T18" fmla="*/ 22 w 940"/>
                <a:gd name="T19" fmla="*/ 21 h 454"/>
                <a:gd name="T20" fmla="*/ 63 w 940"/>
                <a:gd name="T21" fmla="*/ 4 h 454"/>
                <a:gd name="T22" fmla="*/ 878 w 940"/>
                <a:gd name="T23" fmla="*/ 4 h 454"/>
                <a:gd name="T24" fmla="*/ 919 w 940"/>
                <a:gd name="T25" fmla="*/ 21 h 454"/>
                <a:gd name="T26" fmla="*/ 936 w 940"/>
                <a:gd name="T27" fmla="*/ 56 h 454"/>
                <a:gd name="T28" fmla="*/ 940 w 940"/>
                <a:gd name="T29" fmla="*/ 57 h 454"/>
                <a:gd name="T30" fmla="*/ 878 w 940"/>
                <a:gd name="T31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0" h="454">
                  <a:moveTo>
                    <a:pt x="878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2"/>
                  </a:cubicBezTo>
                  <a:cubicBezTo>
                    <a:pt x="0" y="392"/>
                    <a:pt x="0" y="392"/>
                    <a:pt x="0" y="392"/>
                  </a:cubicBezTo>
                  <a:cubicBezTo>
                    <a:pt x="0" y="425"/>
                    <a:pt x="25" y="452"/>
                    <a:pt x="57" y="454"/>
                  </a:cubicBezTo>
                  <a:cubicBezTo>
                    <a:pt x="57" y="453"/>
                    <a:pt x="57" y="452"/>
                    <a:pt x="57" y="450"/>
                  </a:cubicBezTo>
                  <a:cubicBezTo>
                    <a:pt x="43" y="449"/>
                    <a:pt x="31" y="443"/>
                    <a:pt x="22" y="434"/>
                  </a:cubicBezTo>
                  <a:cubicBezTo>
                    <a:pt x="11" y="423"/>
                    <a:pt x="4" y="408"/>
                    <a:pt x="4" y="392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46"/>
                    <a:pt x="11" y="32"/>
                    <a:pt x="22" y="21"/>
                  </a:cubicBezTo>
                  <a:cubicBezTo>
                    <a:pt x="32" y="11"/>
                    <a:pt x="47" y="4"/>
                    <a:pt x="63" y="4"/>
                  </a:cubicBezTo>
                  <a:cubicBezTo>
                    <a:pt x="878" y="4"/>
                    <a:pt x="878" y="4"/>
                    <a:pt x="878" y="4"/>
                  </a:cubicBezTo>
                  <a:cubicBezTo>
                    <a:pt x="894" y="4"/>
                    <a:pt x="908" y="11"/>
                    <a:pt x="919" y="21"/>
                  </a:cubicBezTo>
                  <a:cubicBezTo>
                    <a:pt x="928" y="30"/>
                    <a:pt x="934" y="43"/>
                    <a:pt x="936" y="56"/>
                  </a:cubicBezTo>
                  <a:cubicBezTo>
                    <a:pt x="937" y="56"/>
                    <a:pt x="938" y="57"/>
                    <a:pt x="940" y="57"/>
                  </a:cubicBezTo>
                  <a:cubicBezTo>
                    <a:pt x="937" y="25"/>
                    <a:pt x="910" y="0"/>
                    <a:pt x="87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396" tIns="43698" rIns="87396" bIns="43698" numCol="1" anchor="t" anchorCtr="0" compatLnSpc="1">
              <a:prstTxWarp prst="textNoShape">
                <a:avLst/>
              </a:prstTxWarp>
            </a:bodyPr>
            <a:lstStyle/>
            <a:p>
              <a:pPr defTabSz="873964"/>
              <a:endParaRPr lang="en-US" sz="1721">
                <a:solidFill>
                  <a:srgbClr val="00B0F0"/>
                </a:solidFill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5855" y="2659"/>
              <a:ext cx="1358" cy="655"/>
            </a:xfrm>
            <a:custGeom>
              <a:avLst/>
              <a:gdLst>
                <a:gd name="T0" fmla="*/ 935 w 935"/>
                <a:gd name="T1" fmla="*/ 390 h 451"/>
                <a:gd name="T2" fmla="*/ 875 w 935"/>
                <a:gd name="T3" fmla="*/ 451 h 451"/>
                <a:gd name="T4" fmla="*/ 60 w 935"/>
                <a:gd name="T5" fmla="*/ 451 h 451"/>
                <a:gd name="T6" fmla="*/ 0 w 935"/>
                <a:gd name="T7" fmla="*/ 390 h 451"/>
                <a:gd name="T8" fmla="*/ 0 w 935"/>
                <a:gd name="T9" fmla="*/ 61 h 451"/>
                <a:gd name="T10" fmla="*/ 60 w 935"/>
                <a:gd name="T11" fmla="*/ 0 h 451"/>
                <a:gd name="T12" fmla="*/ 875 w 935"/>
                <a:gd name="T13" fmla="*/ 0 h 451"/>
                <a:gd name="T14" fmla="*/ 935 w 935"/>
                <a:gd name="T15" fmla="*/ 61 h 451"/>
                <a:gd name="T16" fmla="*/ 935 w 935"/>
                <a:gd name="T17" fmla="*/ 39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5" h="451">
                  <a:moveTo>
                    <a:pt x="935" y="390"/>
                  </a:moveTo>
                  <a:cubicBezTo>
                    <a:pt x="935" y="424"/>
                    <a:pt x="908" y="451"/>
                    <a:pt x="875" y="451"/>
                  </a:cubicBezTo>
                  <a:cubicBezTo>
                    <a:pt x="60" y="451"/>
                    <a:pt x="60" y="451"/>
                    <a:pt x="60" y="451"/>
                  </a:cubicBezTo>
                  <a:cubicBezTo>
                    <a:pt x="27" y="451"/>
                    <a:pt x="0" y="424"/>
                    <a:pt x="0" y="39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875" y="0"/>
                    <a:pt x="875" y="0"/>
                    <a:pt x="875" y="0"/>
                  </a:cubicBezTo>
                  <a:cubicBezTo>
                    <a:pt x="908" y="0"/>
                    <a:pt x="935" y="27"/>
                    <a:pt x="935" y="61"/>
                  </a:cubicBezTo>
                  <a:cubicBezTo>
                    <a:pt x="935" y="390"/>
                    <a:pt x="935" y="390"/>
                    <a:pt x="935" y="390"/>
                  </a:cubicBezTo>
                </a:path>
              </a:pathLst>
            </a:custGeom>
            <a:solidFill>
              <a:srgbClr val="022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396" tIns="43698" rIns="87396" bIns="43698" numCol="1" anchor="t" anchorCtr="0" compatLnSpc="1">
              <a:prstTxWarp prst="textNoShape">
                <a:avLst/>
              </a:prstTxWarp>
            </a:bodyPr>
            <a:lstStyle/>
            <a:p>
              <a:pPr defTabSz="873964"/>
              <a:endParaRPr lang="en-US" sz="1721">
                <a:solidFill>
                  <a:srgbClr val="00B0F0"/>
                </a:solidFill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850" y="2656"/>
              <a:ext cx="1367" cy="661"/>
            </a:xfrm>
            <a:custGeom>
              <a:avLst/>
              <a:gdLst>
                <a:gd name="T0" fmla="*/ 938 w 941"/>
                <a:gd name="T1" fmla="*/ 392 h 455"/>
                <a:gd name="T2" fmla="*/ 936 w 941"/>
                <a:gd name="T3" fmla="*/ 392 h 455"/>
                <a:gd name="T4" fmla="*/ 919 w 941"/>
                <a:gd name="T5" fmla="*/ 433 h 455"/>
                <a:gd name="T6" fmla="*/ 878 w 941"/>
                <a:gd name="T7" fmla="*/ 450 h 455"/>
                <a:gd name="T8" fmla="*/ 63 w 941"/>
                <a:gd name="T9" fmla="*/ 450 h 455"/>
                <a:gd name="T10" fmla="*/ 22 w 941"/>
                <a:gd name="T11" fmla="*/ 433 h 455"/>
                <a:gd name="T12" fmla="*/ 5 w 941"/>
                <a:gd name="T13" fmla="*/ 392 h 455"/>
                <a:gd name="T14" fmla="*/ 5 w 941"/>
                <a:gd name="T15" fmla="*/ 63 h 455"/>
                <a:gd name="T16" fmla="*/ 22 w 941"/>
                <a:gd name="T17" fmla="*/ 22 h 455"/>
                <a:gd name="T18" fmla="*/ 63 w 941"/>
                <a:gd name="T19" fmla="*/ 5 h 455"/>
                <a:gd name="T20" fmla="*/ 878 w 941"/>
                <a:gd name="T21" fmla="*/ 5 h 455"/>
                <a:gd name="T22" fmla="*/ 919 w 941"/>
                <a:gd name="T23" fmla="*/ 22 h 455"/>
                <a:gd name="T24" fmla="*/ 936 w 941"/>
                <a:gd name="T25" fmla="*/ 63 h 455"/>
                <a:gd name="T26" fmla="*/ 936 w 941"/>
                <a:gd name="T27" fmla="*/ 392 h 455"/>
                <a:gd name="T28" fmla="*/ 938 w 941"/>
                <a:gd name="T29" fmla="*/ 392 h 455"/>
                <a:gd name="T30" fmla="*/ 941 w 941"/>
                <a:gd name="T31" fmla="*/ 392 h 455"/>
                <a:gd name="T32" fmla="*/ 941 w 941"/>
                <a:gd name="T33" fmla="*/ 63 h 455"/>
                <a:gd name="T34" fmla="*/ 878 w 941"/>
                <a:gd name="T35" fmla="*/ 0 h 455"/>
                <a:gd name="T36" fmla="*/ 63 w 941"/>
                <a:gd name="T37" fmla="*/ 0 h 455"/>
                <a:gd name="T38" fmla="*/ 0 w 941"/>
                <a:gd name="T39" fmla="*/ 63 h 455"/>
                <a:gd name="T40" fmla="*/ 0 w 941"/>
                <a:gd name="T41" fmla="*/ 392 h 455"/>
                <a:gd name="T42" fmla="*/ 63 w 941"/>
                <a:gd name="T43" fmla="*/ 455 h 455"/>
                <a:gd name="T44" fmla="*/ 878 w 941"/>
                <a:gd name="T45" fmla="*/ 455 h 455"/>
                <a:gd name="T46" fmla="*/ 941 w 941"/>
                <a:gd name="T47" fmla="*/ 392 h 455"/>
                <a:gd name="T48" fmla="*/ 938 w 941"/>
                <a:gd name="T49" fmla="*/ 392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41" h="455">
                  <a:moveTo>
                    <a:pt x="938" y="392"/>
                  </a:moveTo>
                  <a:cubicBezTo>
                    <a:pt x="936" y="392"/>
                    <a:pt x="936" y="392"/>
                    <a:pt x="936" y="392"/>
                  </a:cubicBezTo>
                  <a:cubicBezTo>
                    <a:pt x="936" y="408"/>
                    <a:pt x="929" y="423"/>
                    <a:pt x="919" y="433"/>
                  </a:cubicBezTo>
                  <a:cubicBezTo>
                    <a:pt x="908" y="444"/>
                    <a:pt x="894" y="450"/>
                    <a:pt x="878" y="450"/>
                  </a:cubicBezTo>
                  <a:cubicBezTo>
                    <a:pt x="63" y="450"/>
                    <a:pt x="63" y="450"/>
                    <a:pt x="63" y="450"/>
                  </a:cubicBezTo>
                  <a:cubicBezTo>
                    <a:pt x="47" y="450"/>
                    <a:pt x="33" y="444"/>
                    <a:pt x="22" y="433"/>
                  </a:cubicBezTo>
                  <a:cubicBezTo>
                    <a:pt x="12" y="423"/>
                    <a:pt x="5" y="408"/>
                    <a:pt x="5" y="392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5" y="47"/>
                    <a:pt x="12" y="32"/>
                    <a:pt x="22" y="22"/>
                  </a:cubicBezTo>
                  <a:cubicBezTo>
                    <a:pt x="33" y="11"/>
                    <a:pt x="47" y="5"/>
                    <a:pt x="63" y="5"/>
                  </a:cubicBezTo>
                  <a:cubicBezTo>
                    <a:pt x="878" y="5"/>
                    <a:pt x="878" y="5"/>
                    <a:pt x="878" y="5"/>
                  </a:cubicBezTo>
                  <a:cubicBezTo>
                    <a:pt x="894" y="5"/>
                    <a:pt x="908" y="11"/>
                    <a:pt x="919" y="22"/>
                  </a:cubicBezTo>
                  <a:cubicBezTo>
                    <a:pt x="929" y="32"/>
                    <a:pt x="936" y="47"/>
                    <a:pt x="936" y="63"/>
                  </a:cubicBezTo>
                  <a:cubicBezTo>
                    <a:pt x="936" y="392"/>
                    <a:pt x="936" y="392"/>
                    <a:pt x="936" y="392"/>
                  </a:cubicBezTo>
                  <a:cubicBezTo>
                    <a:pt x="938" y="392"/>
                    <a:pt x="938" y="392"/>
                    <a:pt x="938" y="392"/>
                  </a:cubicBezTo>
                  <a:cubicBezTo>
                    <a:pt x="941" y="392"/>
                    <a:pt x="941" y="392"/>
                    <a:pt x="941" y="392"/>
                  </a:cubicBezTo>
                  <a:cubicBezTo>
                    <a:pt x="941" y="63"/>
                    <a:pt x="941" y="63"/>
                    <a:pt x="941" y="63"/>
                  </a:cubicBezTo>
                  <a:cubicBezTo>
                    <a:pt x="941" y="28"/>
                    <a:pt x="913" y="0"/>
                    <a:pt x="878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3"/>
                  </a:cubicBezTo>
                  <a:cubicBezTo>
                    <a:pt x="0" y="392"/>
                    <a:pt x="0" y="392"/>
                    <a:pt x="0" y="392"/>
                  </a:cubicBezTo>
                  <a:cubicBezTo>
                    <a:pt x="0" y="427"/>
                    <a:pt x="28" y="455"/>
                    <a:pt x="63" y="455"/>
                  </a:cubicBezTo>
                  <a:cubicBezTo>
                    <a:pt x="878" y="455"/>
                    <a:pt x="878" y="455"/>
                    <a:pt x="878" y="455"/>
                  </a:cubicBezTo>
                  <a:cubicBezTo>
                    <a:pt x="913" y="455"/>
                    <a:pt x="941" y="427"/>
                    <a:pt x="941" y="392"/>
                  </a:cubicBezTo>
                  <a:lnTo>
                    <a:pt x="938" y="3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396" tIns="43698" rIns="87396" bIns="43698" numCol="1" anchor="t" anchorCtr="0" compatLnSpc="1">
              <a:prstTxWarp prst="textNoShape">
                <a:avLst/>
              </a:prstTxWarp>
            </a:bodyPr>
            <a:lstStyle/>
            <a:p>
              <a:pPr defTabSz="873964"/>
              <a:endParaRPr lang="en-US" sz="1721">
                <a:solidFill>
                  <a:srgbClr val="00B0F0"/>
                </a:solidFill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6068" y="3044"/>
              <a:ext cx="211" cy="63"/>
            </a:xfrm>
            <a:custGeom>
              <a:avLst/>
              <a:gdLst>
                <a:gd name="T0" fmla="*/ 105 w 145"/>
                <a:gd name="T1" fmla="*/ 0 h 43"/>
                <a:gd name="T2" fmla="*/ 100 w 145"/>
                <a:gd name="T3" fmla="*/ 0 h 43"/>
                <a:gd name="T4" fmla="*/ 48 w 145"/>
                <a:gd name="T5" fmla="*/ 0 h 43"/>
                <a:gd name="T6" fmla="*/ 45 w 145"/>
                <a:gd name="T7" fmla="*/ 0 h 43"/>
                <a:gd name="T8" fmla="*/ 0 w 145"/>
                <a:gd name="T9" fmla="*/ 29 h 43"/>
                <a:gd name="T10" fmla="*/ 0 w 145"/>
                <a:gd name="T11" fmla="*/ 43 h 43"/>
                <a:gd name="T12" fmla="*/ 54 w 145"/>
                <a:gd name="T13" fmla="*/ 43 h 43"/>
                <a:gd name="T14" fmla="*/ 94 w 145"/>
                <a:gd name="T15" fmla="*/ 43 h 43"/>
                <a:gd name="T16" fmla="*/ 145 w 145"/>
                <a:gd name="T17" fmla="*/ 43 h 43"/>
                <a:gd name="T18" fmla="*/ 145 w 145"/>
                <a:gd name="T19" fmla="*/ 29 h 43"/>
                <a:gd name="T20" fmla="*/ 105 w 145"/>
                <a:gd name="T2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5" h="43">
                  <a:moveTo>
                    <a:pt x="105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2" y="26"/>
                    <a:pt x="43" y="29"/>
                    <a:pt x="0" y="2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145" y="43"/>
                    <a:pt x="145" y="43"/>
                    <a:pt x="145" y="43"/>
                  </a:cubicBezTo>
                  <a:cubicBezTo>
                    <a:pt x="145" y="29"/>
                    <a:pt x="145" y="29"/>
                    <a:pt x="145" y="29"/>
                  </a:cubicBezTo>
                  <a:cubicBezTo>
                    <a:pt x="102" y="29"/>
                    <a:pt x="98" y="26"/>
                    <a:pt x="105" y="0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396" tIns="43698" rIns="87396" bIns="43698" numCol="1" anchor="t" anchorCtr="0" compatLnSpc="1">
              <a:prstTxWarp prst="textNoShape">
                <a:avLst/>
              </a:prstTxWarp>
            </a:bodyPr>
            <a:lstStyle/>
            <a:p>
              <a:pPr defTabSz="873964"/>
              <a:endParaRPr lang="en-US" sz="1721">
                <a:solidFill>
                  <a:srgbClr val="00B0F0"/>
                </a:solidFill>
              </a:endParaRPr>
            </a:p>
          </p:txBody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6013" y="2810"/>
              <a:ext cx="321" cy="234"/>
            </a:xfrm>
            <a:custGeom>
              <a:avLst/>
              <a:gdLst>
                <a:gd name="T0" fmla="*/ 207 w 221"/>
                <a:gd name="T1" fmla="*/ 0 h 161"/>
                <a:gd name="T2" fmla="*/ 12 w 221"/>
                <a:gd name="T3" fmla="*/ 0 h 161"/>
                <a:gd name="T4" fmla="*/ 0 w 221"/>
                <a:gd name="T5" fmla="*/ 13 h 161"/>
                <a:gd name="T6" fmla="*/ 0 w 221"/>
                <a:gd name="T7" fmla="*/ 149 h 161"/>
                <a:gd name="T8" fmla="*/ 12 w 221"/>
                <a:gd name="T9" fmla="*/ 161 h 161"/>
                <a:gd name="T10" fmla="*/ 207 w 221"/>
                <a:gd name="T11" fmla="*/ 161 h 161"/>
                <a:gd name="T12" fmla="*/ 221 w 221"/>
                <a:gd name="T13" fmla="*/ 149 h 161"/>
                <a:gd name="T14" fmla="*/ 221 w 221"/>
                <a:gd name="T15" fmla="*/ 13 h 161"/>
                <a:gd name="T16" fmla="*/ 207 w 221"/>
                <a:gd name="T17" fmla="*/ 0 h 161"/>
                <a:gd name="T18" fmla="*/ 204 w 221"/>
                <a:gd name="T19" fmla="*/ 17 h 161"/>
                <a:gd name="T20" fmla="*/ 204 w 221"/>
                <a:gd name="T21" fmla="*/ 144 h 161"/>
                <a:gd name="T22" fmla="*/ 17 w 221"/>
                <a:gd name="T23" fmla="*/ 144 h 161"/>
                <a:gd name="T24" fmla="*/ 17 w 221"/>
                <a:gd name="T25" fmla="*/ 17 h 161"/>
                <a:gd name="T26" fmla="*/ 204 w 221"/>
                <a:gd name="T27" fmla="*/ 17 h 161"/>
                <a:gd name="T28" fmla="*/ 204 w 221"/>
                <a:gd name="T29" fmla="*/ 1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1" h="161">
                  <a:moveTo>
                    <a:pt x="207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55"/>
                    <a:pt x="6" y="161"/>
                    <a:pt x="12" y="161"/>
                  </a:cubicBezTo>
                  <a:cubicBezTo>
                    <a:pt x="207" y="161"/>
                    <a:pt x="207" y="161"/>
                    <a:pt x="207" y="161"/>
                  </a:cubicBezTo>
                  <a:cubicBezTo>
                    <a:pt x="214" y="161"/>
                    <a:pt x="221" y="155"/>
                    <a:pt x="221" y="149"/>
                  </a:cubicBezTo>
                  <a:cubicBezTo>
                    <a:pt x="221" y="13"/>
                    <a:pt x="221" y="13"/>
                    <a:pt x="221" y="13"/>
                  </a:cubicBezTo>
                  <a:cubicBezTo>
                    <a:pt x="221" y="6"/>
                    <a:pt x="214" y="0"/>
                    <a:pt x="207" y="0"/>
                  </a:cubicBezTo>
                  <a:moveTo>
                    <a:pt x="204" y="17"/>
                  </a:moveTo>
                  <a:cubicBezTo>
                    <a:pt x="204" y="144"/>
                    <a:pt x="204" y="144"/>
                    <a:pt x="204" y="144"/>
                  </a:cubicBezTo>
                  <a:cubicBezTo>
                    <a:pt x="17" y="144"/>
                    <a:pt x="17" y="144"/>
                    <a:pt x="17" y="144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204" y="17"/>
                    <a:pt x="204" y="17"/>
                    <a:pt x="204" y="17"/>
                  </a:cubicBezTo>
                  <a:cubicBezTo>
                    <a:pt x="204" y="17"/>
                    <a:pt x="204" y="17"/>
                    <a:pt x="204" y="17"/>
                  </a:cubicBezTo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396" tIns="43698" rIns="87396" bIns="43698" numCol="1" anchor="t" anchorCtr="0" compatLnSpc="1">
              <a:prstTxWarp prst="textNoShape">
                <a:avLst/>
              </a:prstTxWarp>
            </a:bodyPr>
            <a:lstStyle/>
            <a:p>
              <a:pPr defTabSz="873964"/>
              <a:endParaRPr lang="en-US" sz="1721">
                <a:solidFill>
                  <a:srgbClr val="00B0F0"/>
                </a:solidFill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6038" y="2835"/>
              <a:ext cx="271" cy="184"/>
            </a:xfrm>
            <a:custGeom>
              <a:avLst/>
              <a:gdLst>
                <a:gd name="T0" fmla="*/ 271 w 271"/>
                <a:gd name="T1" fmla="*/ 0 h 184"/>
                <a:gd name="T2" fmla="*/ 271 w 271"/>
                <a:gd name="T3" fmla="*/ 184 h 184"/>
                <a:gd name="T4" fmla="*/ 0 w 271"/>
                <a:gd name="T5" fmla="*/ 184 h 184"/>
                <a:gd name="T6" fmla="*/ 0 w 271"/>
                <a:gd name="T7" fmla="*/ 0 h 184"/>
                <a:gd name="T8" fmla="*/ 271 w 271"/>
                <a:gd name="T9" fmla="*/ 0 h 184"/>
                <a:gd name="T10" fmla="*/ 271 w 271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184">
                  <a:moveTo>
                    <a:pt x="271" y="0"/>
                  </a:moveTo>
                  <a:lnTo>
                    <a:pt x="271" y="184"/>
                  </a:lnTo>
                  <a:lnTo>
                    <a:pt x="0" y="184"/>
                  </a:lnTo>
                  <a:lnTo>
                    <a:pt x="0" y="0"/>
                  </a:lnTo>
                  <a:lnTo>
                    <a:pt x="271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00BB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396" tIns="43698" rIns="87396" bIns="43698" numCol="1" anchor="t" anchorCtr="0" compatLnSpc="1">
              <a:prstTxWarp prst="textNoShape">
                <a:avLst/>
              </a:prstTxWarp>
            </a:bodyPr>
            <a:lstStyle/>
            <a:p>
              <a:pPr defTabSz="873964"/>
              <a:endParaRPr lang="en-US" sz="1721">
                <a:solidFill>
                  <a:srgbClr val="00B0F0"/>
                </a:solidFill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6038" y="2835"/>
              <a:ext cx="271" cy="184"/>
            </a:xfrm>
            <a:custGeom>
              <a:avLst/>
              <a:gdLst>
                <a:gd name="T0" fmla="*/ 271 w 271"/>
                <a:gd name="T1" fmla="*/ 0 h 184"/>
                <a:gd name="T2" fmla="*/ 271 w 271"/>
                <a:gd name="T3" fmla="*/ 184 h 184"/>
                <a:gd name="T4" fmla="*/ 0 w 271"/>
                <a:gd name="T5" fmla="*/ 184 h 184"/>
                <a:gd name="T6" fmla="*/ 0 w 271"/>
                <a:gd name="T7" fmla="*/ 0 h 184"/>
                <a:gd name="T8" fmla="*/ 271 w 271"/>
                <a:gd name="T9" fmla="*/ 0 h 184"/>
                <a:gd name="T10" fmla="*/ 271 w 271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184">
                  <a:moveTo>
                    <a:pt x="271" y="0"/>
                  </a:moveTo>
                  <a:lnTo>
                    <a:pt x="271" y="184"/>
                  </a:lnTo>
                  <a:lnTo>
                    <a:pt x="0" y="184"/>
                  </a:lnTo>
                  <a:lnTo>
                    <a:pt x="0" y="0"/>
                  </a:lnTo>
                  <a:lnTo>
                    <a:pt x="271" y="0"/>
                  </a:lnTo>
                  <a:lnTo>
                    <a:pt x="27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396" tIns="43698" rIns="87396" bIns="43698" numCol="1" anchor="t" anchorCtr="0" compatLnSpc="1">
              <a:prstTxWarp prst="textNoShape">
                <a:avLst/>
              </a:prstTxWarp>
            </a:bodyPr>
            <a:lstStyle/>
            <a:p>
              <a:pPr defTabSz="873964"/>
              <a:endParaRPr lang="en-US" sz="1721">
                <a:solidFill>
                  <a:srgbClr val="00B0F0"/>
                </a:solidFill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6013" y="2810"/>
              <a:ext cx="302" cy="234"/>
            </a:xfrm>
            <a:custGeom>
              <a:avLst/>
              <a:gdLst>
                <a:gd name="T0" fmla="*/ 17 w 208"/>
                <a:gd name="T1" fmla="*/ 144 h 161"/>
                <a:gd name="T2" fmla="*/ 17 w 208"/>
                <a:gd name="T3" fmla="*/ 144 h 161"/>
                <a:gd name="T4" fmla="*/ 17 w 208"/>
                <a:gd name="T5" fmla="*/ 17 h 161"/>
                <a:gd name="T6" fmla="*/ 188 w 208"/>
                <a:gd name="T7" fmla="*/ 17 h 161"/>
                <a:gd name="T8" fmla="*/ 208 w 208"/>
                <a:gd name="T9" fmla="*/ 0 h 161"/>
                <a:gd name="T10" fmla="*/ 207 w 208"/>
                <a:gd name="T11" fmla="*/ 0 h 161"/>
                <a:gd name="T12" fmla="*/ 12 w 208"/>
                <a:gd name="T13" fmla="*/ 0 h 161"/>
                <a:gd name="T14" fmla="*/ 0 w 208"/>
                <a:gd name="T15" fmla="*/ 13 h 161"/>
                <a:gd name="T16" fmla="*/ 0 w 208"/>
                <a:gd name="T17" fmla="*/ 149 h 161"/>
                <a:gd name="T18" fmla="*/ 12 w 208"/>
                <a:gd name="T19" fmla="*/ 161 h 161"/>
                <a:gd name="T20" fmla="*/ 17 w 208"/>
                <a:gd name="T21" fmla="*/ 161 h 161"/>
                <a:gd name="T22" fmla="*/ 37 w 208"/>
                <a:gd name="T23" fmla="*/ 144 h 161"/>
                <a:gd name="T24" fmla="*/ 17 w 208"/>
                <a:gd name="T25" fmla="*/ 14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8" h="161">
                  <a:moveTo>
                    <a:pt x="17" y="144"/>
                  </a:moveTo>
                  <a:cubicBezTo>
                    <a:pt x="17" y="144"/>
                    <a:pt x="17" y="144"/>
                    <a:pt x="17" y="144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8" y="17"/>
                    <a:pt x="188" y="17"/>
                    <a:pt x="188" y="17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55"/>
                    <a:pt x="6" y="161"/>
                    <a:pt x="12" y="161"/>
                  </a:cubicBezTo>
                  <a:cubicBezTo>
                    <a:pt x="17" y="161"/>
                    <a:pt x="17" y="161"/>
                    <a:pt x="17" y="161"/>
                  </a:cubicBezTo>
                  <a:cubicBezTo>
                    <a:pt x="37" y="144"/>
                    <a:pt x="37" y="144"/>
                    <a:pt x="37" y="144"/>
                  </a:cubicBezTo>
                  <a:lnTo>
                    <a:pt x="17" y="144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396" tIns="43698" rIns="87396" bIns="43698" numCol="1" anchor="t" anchorCtr="0" compatLnSpc="1">
              <a:prstTxWarp prst="textNoShape">
                <a:avLst/>
              </a:prstTxWarp>
            </a:bodyPr>
            <a:lstStyle/>
            <a:p>
              <a:pPr defTabSz="873964"/>
              <a:endParaRPr lang="en-US" sz="1721">
                <a:solidFill>
                  <a:srgbClr val="00B0F0"/>
                </a:solidFill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6038" y="2835"/>
              <a:ext cx="248" cy="184"/>
            </a:xfrm>
            <a:custGeom>
              <a:avLst/>
              <a:gdLst>
                <a:gd name="T0" fmla="*/ 0 w 248"/>
                <a:gd name="T1" fmla="*/ 184 h 184"/>
                <a:gd name="T2" fmla="*/ 0 w 248"/>
                <a:gd name="T3" fmla="*/ 184 h 184"/>
                <a:gd name="T4" fmla="*/ 0 w 248"/>
                <a:gd name="T5" fmla="*/ 0 h 184"/>
                <a:gd name="T6" fmla="*/ 248 w 248"/>
                <a:gd name="T7" fmla="*/ 0 h 184"/>
                <a:gd name="T8" fmla="*/ 248 w 248"/>
                <a:gd name="T9" fmla="*/ 0 h 184"/>
                <a:gd name="T10" fmla="*/ 0 w 248"/>
                <a:gd name="T11" fmla="*/ 0 h 184"/>
                <a:gd name="T12" fmla="*/ 0 w 248"/>
                <a:gd name="T1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184">
                  <a:moveTo>
                    <a:pt x="0" y="184"/>
                  </a:moveTo>
                  <a:lnTo>
                    <a:pt x="0" y="184"/>
                  </a:lnTo>
                  <a:lnTo>
                    <a:pt x="0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0" y="0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59B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396" tIns="43698" rIns="87396" bIns="43698" numCol="1" anchor="t" anchorCtr="0" compatLnSpc="1">
              <a:prstTxWarp prst="textNoShape">
                <a:avLst/>
              </a:prstTxWarp>
            </a:bodyPr>
            <a:lstStyle/>
            <a:p>
              <a:pPr defTabSz="873964"/>
              <a:endParaRPr lang="en-US" sz="1721">
                <a:solidFill>
                  <a:srgbClr val="00B0F0"/>
                </a:solidFill>
              </a:endParaRP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6068" y="3086"/>
              <a:ext cx="211" cy="21"/>
            </a:xfrm>
            <a:prstGeom prst="rect">
              <a:avLst/>
            </a:pr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396" tIns="43698" rIns="87396" bIns="43698" numCol="1" anchor="t" anchorCtr="0" compatLnSpc="1">
              <a:prstTxWarp prst="textNoShape">
                <a:avLst/>
              </a:prstTxWarp>
            </a:bodyPr>
            <a:lstStyle/>
            <a:p>
              <a:pPr defTabSz="873964"/>
              <a:endParaRPr lang="en-US" sz="1721">
                <a:solidFill>
                  <a:srgbClr val="00B0F0"/>
                </a:solidFill>
              </a:endParaRPr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6167" y="2819"/>
              <a:ext cx="10" cy="9"/>
            </a:xfrm>
            <a:prstGeom prst="ellipse">
              <a:avLst/>
            </a:prstGeom>
            <a:solidFill>
              <a:srgbClr val="BAC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396" tIns="43698" rIns="87396" bIns="43698" numCol="1" anchor="t" anchorCtr="0" compatLnSpc="1">
              <a:prstTxWarp prst="textNoShape">
                <a:avLst/>
              </a:prstTxWarp>
            </a:bodyPr>
            <a:lstStyle/>
            <a:p>
              <a:pPr defTabSz="873964"/>
              <a:endParaRPr lang="en-US" sz="1721">
                <a:solidFill>
                  <a:srgbClr val="00B0F0"/>
                </a:solidFill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6115" y="2855"/>
              <a:ext cx="116" cy="70"/>
            </a:xfrm>
            <a:custGeom>
              <a:avLst/>
              <a:gdLst>
                <a:gd name="T0" fmla="*/ 40 w 80"/>
                <a:gd name="T1" fmla="*/ 0 h 48"/>
                <a:gd name="T2" fmla="*/ 40 w 80"/>
                <a:gd name="T3" fmla="*/ 1 h 48"/>
                <a:gd name="T4" fmla="*/ 1 w 80"/>
                <a:gd name="T5" fmla="*/ 23 h 48"/>
                <a:gd name="T6" fmla="*/ 0 w 80"/>
                <a:gd name="T7" fmla="*/ 24 h 48"/>
                <a:gd name="T8" fmla="*/ 1 w 80"/>
                <a:gd name="T9" fmla="*/ 25 h 48"/>
                <a:gd name="T10" fmla="*/ 40 w 80"/>
                <a:gd name="T11" fmla="*/ 47 h 48"/>
                <a:gd name="T12" fmla="*/ 40 w 80"/>
                <a:gd name="T13" fmla="*/ 48 h 48"/>
                <a:gd name="T14" fmla="*/ 41 w 80"/>
                <a:gd name="T15" fmla="*/ 47 h 48"/>
                <a:gd name="T16" fmla="*/ 80 w 80"/>
                <a:gd name="T17" fmla="*/ 25 h 48"/>
                <a:gd name="T18" fmla="*/ 80 w 80"/>
                <a:gd name="T19" fmla="*/ 24 h 48"/>
                <a:gd name="T20" fmla="*/ 80 w 80"/>
                <a:gd name="T21" fmla="*/ 23 h 48"/>
                <a:gd name="T22" fmla="*/ 41 w 80"/>
                <a:gd name="T23" fmla="*/ 1 h 48"/>
                <a:gd name="T24" fmla="*/ 40 w 80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48">
                  <a:moveTo>
                    <a:pt x="40" y="0"/>
                  </a:moveTo>
                  <a:cubicBezTo>
                    <a:pt x="40" y="0"/>
                    <a:pt x="40" y="1"/>
                    <a:pt x="40" y="1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4"/>
                  </a:cubicBezTo>
                  <a:cubicBezTo>
                    <a:pt x="0" y="24"/>
                    <a:pt x="1" y="25"/>
                    <a:pt x="1" y="25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80" y="25"/>
                    <a:pt x="80" y="24"/>
                    <a:pt x="80" y="24"/>
                  </a:cubicBezTo>
                  <a:cubicBezTo>
                    <a:pt x="80" y="24"/>
                    <a:pt x="80" y="23"/>
                    <a:pt x="80" y="23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0" y="0"/>
                    <a:pt x="40" y="0"/>
                  </a:cubicBezTo>
                </a:path>
              </a:pathLst>
            </a:custGeom>
            <a:solidFill>
              <a:srgbClr val="E5F8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396" tIns="43698" rIns="87396" bIns="43698" numCol="1" anchor="t" anchorCtr="0" compatLnSpc="1">
              <a:prstTxWarp prst="textNoShape">
                <a:avLst/>
              </a:prstTxWarp>
            </a:bodyPr>
            <a:lstStyle/>
            <a:p>
              <a:pPr defTabSz="873964"/>
              <a:endParaRPr lang="en-US" sz="1721">
                <a:solidFill>
                  <a:srgbClr val="00B0F0"/>
                </a:solidFill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6107" y="2902"/>
              <a:ext cx="60" cy="101"/>
            </a:xfrm>
            <a:custGeom>
              <a:avLst/>
              <a:gdLst>
                <a:gd name="T0" fmla="*/ 1 w 41"/>
                <a:gd name="T1" fmla="*/ 0 h 70"/>
                <a:gd name="T2" fmla="*/ 0 w 41"/>
                <a:gd name="T3" fmla="*/ 1 h 70"/>
                <a:gd name="T4" fmla="*/ 0 w 41"/>
                <a:gd name="T5" fmla="*/ 2 h 70"/>
                <a:gd name="T6" fmla="*/ 0 w 41"/>
                <a:gd name="T7" fmla="*/ 46 h 70"/>
                <a:gd name="T8" fmla="*/ 0 w 41"/>
                <a:gd name="T9" fmla="*/ 47 h 70"/>
                <a:gd name="T10" fmla="*/ 39 w 41"/>
                <a:gd name="T11" fmla="*/ 70 h 70"/>
                <a:gd name="T12" fmla="*/ 40 w 41"/>
                <a:gd name="T13" fmla="*/ 70 h 70"/>
                <a:gd name="T14" fmla="*/ 40 w 41"/>
                <a:gd name="T15" fmla="*/ 70 h 70"/>
                <a:gd name="T16" fmla="*/ 41 w 41"/>
                <a:gd name="T17" fmla="*/ 69 h 70"/>
                <a:gd name="T18" fmla="*/ 41 w 41"/>
                <a:gd name="T19" fmla="*/ 24 h 70"/>
                <a:gd name="T20" fmla="*/ 40 w 41"/>
                <a:gd name="T21" fmla="*/ 23 h 70"/>
                <a:gd name="T22" fmla="*/ 2 w 41"/>
                <a:gd name="T23" fmla="*/ 1 h 70"/>
                <a:gd name="T24" fmla="*/ 1 w 41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70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1" y="70"/>
                    <a:pt x="41" y="69"/>
                    <a:pt x="41" y="69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3"/>
                    <a:pt x="40" y="2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CCF1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396" tIns="43698" rIns="87396" bIns="43698" numCol="1" anchor="t" anchorCtr="0" compatLnSpc="1">
              <a:prstTxWarp prst="textNoShape">
                <a:avLst/>
              </a:prstTxWarp>
            </a:bodyPr>
            <a:lstStyle/>
            <a:p>
              <a:pPr defTabSz="873964"/>
              <a:endParaRPr lang="en-US" sz="1721">
                <a:solidFill>
                  <a:srgbClr val="00B0F0"/>
                </a:solidFill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6180" y="2903"/>
              <a:ext cx="59" cy="100"/>
            </a:xfrm>
            <a:custGeom>
              <a:avLst/>
              <a:gdLst>
                <a:gd name="T0" fmla="*/ 39 w 41"/>
                <a:gd name="T1" fmla="*/ 0 h 69"/>
                <a:gd name="T2" fmla="*/ 39 w 41"/>
                <a:gd name="T3" fmla="*/ 0 h 69"/>
                <a:gd name="T4" fmla="*/ 0 w 41"/>
                <a:gd name="T5" fmla="*/ 22 h 69"/>
                <a:gd name="T6" fmla="*/ 0 w 41"/>
                <a:gd name="T7" fmla="*/ 23 h 69"/>
                <a:gd name="T8" fmla="*/ 0 w 41"/>
                <a:gd name="T9" fmla="*/ 68 h 69"/>
                <a:gd name="T10" fmla="*/ 0 w 41"/>
                <a:gd name="T11" fmla="*/ 69 h 69"/>
                <a:gd name="T12" fmla="*/ 1 w 41"/>
                <a:gd name="T13" fmla="*/ 69 h 69"/>
                <a:gd name="T14" fmla="*/ 1 w 41"/>
                <a:gd name="T15" fmla="*/ 69 h 69"/>
                <a:gd name="T16" fmla="*/ 40 w 41"/>
                <a:gd name="T17" fmla="*/ 46 h 69"/>
                <a:gd name="T18" fmla="*/ 41 w 41"/>
                <a:gd name="T19" fmla="*/ 45 h 69"/>
                <a:gd name="T20" fmla="*/ 41 w 41"/>
                <a:gd name="T21" fmla="*/ 1 h 69"/>
                <a:gd name="T22" fmla="*/ 40 w 41"/>
                <a:gd name="T23" fmla="*/ 0 h 69"/>
                <a:gd name="T24" fmla="*/ 39 w 41"/>
                <a:gd name="T2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69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9"/>
                    <a:pt x="0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6"/>
                    <a:pt x="41" y="46"/>
                    <a:pt x="41" y="4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39" y="0"/>
                  </a:cubicBezTo>
                </a:path>
              </a:pathLst>
            </a:custGeom>
            <a:solidFill>
              <a:srgbClr val="80DD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396" tIns="43698" rIns="87396" bIns="43698" numCol="1" anchor="t" anchorCtr="0" compatLnSpc="1">
              <a:prstTxWarp prst="textNoShape">
                <a:avLst/>
              </a:prstTxWarp>
            </a:bodyPr>
            <a:lstStyle/>
            <a:p>
              <a:pPr defTabSz="873964"/>
              <a:endParaRPr lang="en-US" sz="1721">
                <a:solidFill>
                  <a:srgbClr val="00B0F0"/>
                </a:solidFill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6417" y="2788"/>
              <a:ext cx="41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873964"/>
              <a:r>
                <a:rPr lang="en-US" altLang="en-US" sz="1625">
                  <a:solidFill>
                    <a:srgbClr val="FFFFFF"/>
                  </a:solidFill>
                  <a:latin typeface="Segoe Pro Display Light" panose="020B0302040504020203" pitchFamily="34" charset="0"/>
                </a:rPr>
                <a:t>Virtual</a:t>
              </a:r>
              <a:endParaRPr lang="en-US" altLang="en-US" sz="1721">
                <a:solidFill>
                  <a:srgbClr val="00B0F0"/>
                </a:solidFill>
              </a:endParaRPr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6417" y="2933"/>
              <a:ext cx="644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873964"/>
              <a:r>
                <a:rPr lang="en-US" altLang="en-US" sz="1721">
                  <a:solidFill>
                    <a:srgbClr val="FFFFFF"/>
                  </a:solidFill>
                  <a:latin typeface="Segoe Pro Display Light" panose="020B0302040504020203" pitchFamily="34" charset="0"/>
                </a:rPr>
                <a:t>Machines</a:t>
              </a:r>
              <a:endParaRPr lang="en-US" altLang="en-US" sz="1721">
                <a:solidFill>
                  <a:srgbClr val="00B0F0"/>
                </a:solidFill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4531" y="318"/>
              <a:ext cx="945" cy="955"/>
            </a:xfrm>
            <a:custGeom>
              <a:avLst/>
              <a:gdLst>
                <a:gd name="T0" fmla="*/ 650 w 650"/>
                <a:gd name="T1" fmla="*/ 0 h 658"/>
                <a:gd name="T2" fmla="*/ 608 w 650"/>
                <a:gd name="T3" fmla="*/ 42 h 658"/>
                <a:gd name="T4" fmla="*/ 608 w 650"/>
                <a:gd name="T5" fmla="*/ 602 h 658"/>
                <a:gd name="T6" fmla="*/ 608 w 650"/>
                <a:gd name="T7" fmla="*/ 617 h 658"/>
                <a:gd name="T8" fmla="*/ 566 w 650"/>
                <a:gd name="T9" fmla="*/ 658 h 658"/>
                <a:gd name="T10" fmla="*/ 0 w 650"/>
                <a:gd name="T11" fmla="*/ 658 h 658"/>
                <a:gd name="T12" fmla="*/ 42 w 650"/>
                <a:gd name="T13" fmla="*/ 617 h 658"/>
                <a:gd name="T14" fmla="*/ 42 w 650"/>
                <a:gd name="T15" fmla="*/ 602 h 658"/>
                <a:gd name="T16" fmla="*/ 42 w 650"/>
                <a:gd name="T17" fmla="*/ 42 h 658"/>
                <a:gd name="T18" fmla="*/ 84 w 650"/>
                <a:gd name="T19" fmla="*/ 0 h 658"/>
                <a:gd name="T20" fmla="*/ 650 w 650"/>
                <a:gd name="T21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0" h="658">
                  <a:moveTo>
                    <a:pt x="650" y="0"/>
                  </a:moveTo>
                  <a:cubicBezTo>
                    <a:pt x="627" y="0"/>
                    <a:pt x="608" y="19"/>
                    <a:pt x="608" y="42"/>
                  </a:cubicBezTo>
                  <a:cubicBezTo>
                    <a:pt x="608" y="602"/>
                    <a:pt x="608" y="602"/>
                    <a:pt x="608" y="602"/>
                  </a:cubicBezTo>
                  <a:cubicBezTo>
                    <a:pt x="608" y="617"/>
                    <a:pt x="608" y="617"/>
                    <a:pt x="608" y="617"/>
                  </a:cubicBezTo>
                  <a:cubicBezTo>
                    <a:pt x="608" y="640"/>
                    <a:pt x="590" y="658"/>
                    <a:pt x="566" y="658"/>
                  </a:cubicBezTo>
                  <a:cubicBezTo>
                    <a:pt x="0" y="658"/>
                    <a:pt x="0" y="658"/>
                    <a:pt x="0" y="658"/>
                  </a:cubicBezTo>
                  <a:cubicBezTo>
                    <a:pt x="23" y="658"/>
                    <a:pt x="42" y="640"/>
                    <a:pt x="42" y="617"/>
                  </a:cubicBezTo>
                  <a:cubicBezTo>
                    <a:pt x="42" y="602"/>
                    <a:pt x="42" y="602"/>
                    <a:pt x="42" y="60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19"/>
                    <a:pt x="60" y="0"/>
                    <a:pt x="84" y="0"/>
                  </a:cubicBezTo>
                  <a:lnTo>
                    <a:pt x="650" y="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396" tIns="43698" rIns="87396" bIns="43698" numCol="1" anchor="t" anchorCtr="0" compatLnSpc="1">
              <a:prstTxWarp prst="textNoShape">
                <a:avLst/>
              </a:prstTxWarp>
            </a:bodyPr>
            <a:lstStyle/>
            <a:p>
              <a:pPr defTabSz="873964"/>
              <a:endParaRPr lang="en-US" sz="1721">
                <a:solidFill>
                  <a:srgbClr val="00B0F0"/>
                </a:solidFill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4653" y="318"/>
              <a:ext cx="884" cy="120"/>
            </a:xfrm>
            <a:custGeom>
              <a:avLst/>
              <a:gdLst>
                <a:gd name="T0" fmla="*/ 566 w 608"/>
                <a:gd name="T1" fmla="*/ 0 h 83"/>
                <a:gd name="T2" fmla="*/ 0 w 608"/>
                <a:gd name="T3" fmla="*/ 0 h 83"/>
                <a:gd name="T4" fmla="*/ 41 w 608"/>
                <a:gd name="T5" fmla="*/ 42 h 83"/>
                <a:gd name="T6" fmla="*/ 0 w 608"/>
                <a:gd name="T7" fmla="*/ 83 h 83"/>
                <a:gd name="T8" fmla="*/ 566 w 608"/>
                <a:gd name="T9" fmla="*/ 83 h 83"/>
                <a:gd name="T10" fmla="*/ 608 w 608"/>
                <a:gd name="T11" fmla="*/ 42 h 83"/>
                <a:gd name="T12" fmla="*/ 566 w 608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8" h="83">
                  <a:moveTo>
                    <a:pt x="56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41" y="19"/>
                    <a:pt x="41" y="42"/>
                  </a:cubicBezTo>
                  <a:cubicBezTo>
                    <a:pt x="41" y="65"/>
                    <a:pt x="23" y="83"/>
                    <a:pt x="0" y="83"/>
                  </a:cubicBezTo>
                  <a:cubicBezTo>
                    <a:pt x="566" y="83"/>
                    <a:pt x="566" y="83"/>
                    <a:pt x="566" y="83"/>
                  </a:cubicBezTo>
                  <a:cubicBezTo>
                    <a:pt x="589" y="83"/>
                    <a:pt x="608" y="65"/>
                    <a:pt x="608" y="42"/>
                  </a:cubicBezTo>
                  <a:cubicBezTo>
                    <a:pt x="608" y="19"/>
                    <a:pt x="589" y="0"/>
                    <a:pt x="5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396" tIns="43698" rIns="87396" bIns="43698" numCol="1" anchor="t" anchorCtr="0" compatLnSpc="1">
              <a:prstTxWarp prst="textNoShape">
                <a:avLst/>
              </a:prstTxWarp>
            </a:bodyPr>
            <a:lstStyle/>
            <a:p>
              <a:pPr defTabSz="873964"/>
              <a:endParaRPr lang="en-US" sz="1721">
                <a:solidFill>
                  <a:srgbClr val="00B0F0"/>
                </a:solidFill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4611" y="379"/>
              <a:ext cx="102" cy="59"/>
            </a:xfrm>
            <a:custGeom>
              <a:avLst/>
              <a:gdLst>
                <a:gd name="T0" fmla="*/ 3 w 70"/>
                <a:gd name="T1" fmla="*/ 24 h 41"/>
                <a:gd name="T2" fmla="*/ 29 w 70"/>
                <a:gd name="T3" fmla="*/ 41 h 41"/>
                <a:gd name="T4" fmla="*/ 70 w 70"/>
                <a:gd name="T5" fmla="*/ 0 h 41"/>
                <a:gd name="T6" fmla="*/ 29 w 70"/>
                <a:gd name="T7" fmla="*/ 0 h 41"/>
                <a:gd name="T8" fmla="*/ 3 w 70"/>
                <a:gd name="T9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41">
                  <a:moveTo>
                    <a:pt x="3" y="24"/>
                  </a:moveTo>
                  <a:cubicBezTo>
                    <a:pt x="7" y="40"/>
                    <a:pt x="29" y="41"/>
                    <a:pt x="29" y="41"/>
                  </a:cubicBezTo>
                  <a:cubicBezTo>
                    <a:pt x="52" y="41"/>
                    <a:pt x="70" y="23"/>
                    <a:pt x="7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5" y="0"/>
                    <a:pt x="0" y="9"/>
                    <a:pt x="3" y="24"/>
                  </a:cubicBez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396" tIns="43698" rIns="87396" bIns="43698" numCol="1" anchor="t" anchorCtr="0" compatLnSpc="1">
              <a:prstTxWarp prst="textNoShape">
                <a:avLst/>
              </a:prstTxWarp>
            </a:bodyPr>
            <a:lstStyle/>
            <a:p>
              <a:pPr defTabSz="873964"/>
              <a:endParaRPr lang="en-US" sz="1721">
                <a:solidFill>
                  <a:srgbClr val="00B0F0"/>
                </a:solidFill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4531" y="1153"/>
              <a:ext cx="61" cy="61"/>
            </a:xfrm>
            <a:custGeom>
              <a:avLst/>
              <a:gdLst>
                <a:gd name="T0" fmla="*/ 0 w 42"/>
                <a:gd name="T1" fmla="*/ 0 h 42"/>
                <a:gd name="T2" fmla="*/ 25 w 42"/>
                <a:gd name="T3" fmla="*/ 17 h 42"/>
                <a:gd name="T4" fmla="*/ 0 w 42"/>
                <a:gd name="T5" fmla="*/ 42 h 42"/>
                <a:gd name="T6" fmla="*/ 42 w 42"/>
                <a:gd name="T7" fmla="*/ 42 h 42"/>
                <a:gd name="T8" fmla="*/ 42 w 42"/>
                <a:gd name="T9" fmla="*/ 0 h 42"/>
                <a:gd name="T10" fmla="*/ 0 w 42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2">
                  <a:moveTo>
                    <a:pt x="0" y="0"/>
                  </a:moveTo>
                  <a:cubicBezTo>
                    <a:pt x="0" y="0"/>
                    <a:pt x="22" y="2"/>
                    <a:pt x="25" y="17"/>
                  </a:cubicBezTo>
                  <a:cubicBezTo>
                    <a:pt x="29" y="32"/>
                    <a:pt x="13" y="42"/>
                    <a:pt x="0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396" tIns="43698" rIns="87396" bIns="43698" numCol="1" anchor="t" anchorCtr="0" compatLnSpc="1">
              <a:prstTxWarp prst="textNoShape">
                <a:avLst/>
              </a:prstTxWarp>
            </a:bodyPr>
            <a:lstStyle/>
            <a:p>
              <a:pPr defTabSz="873964"/>
              <a:endParaRPr lang="en-US" sz="1721">
                <a:solidFill>
                  <a:srgbClr val="00B0F0"/>
                </a:solidFill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4470" y="1153"/>
              <a:ext cx="122" cy="120"/>
            </a:xfrm>
            <a:custGeom>
              <a:avLst/>
              <a:gdLst>
                <a:gd name="T0" fmla="*/ 42 w 84"/>
                <a:gd name="T1" fmla="*/ 42 h 83"/>
                <a:gd name="T2" fmla="*/ 67 w 84"/>
                <a:gd name="T3" fmla="*/ 17 h 83"/>
                <a:gd name="T4" fmla="*/ 42 w 84"/>
                <a:gd name="T5" fmla="*/ 0 h 83"/>
                <a:gd name="T6" fmla="*/ 0 w 84"/>
                <a:gd name="T7" fmla="*/ 42 h 83"/>
                <a:gd name="T8" fmla="*/ 42 w 84"/>
                <a:gd name="T9" fmla="*/ 83 h 83"/>
                <a:gd name="T10" fmla="*/ 84 w 84"/>
                <a:gd name="T11" fmla="*/ 42 h 83"/>
                <a:gd name="T12" fmla="*/ 82 w 84"/>
                <a:gd name="T13" fmla="*/ 42 h 83"/>
                <a:gd name="T14" fmla="*/ 42 w 84"/>
                <a:gd name="T15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83">
                  <a:moveTo>
                    <a:pt x="42" y="42"/>
                  </a:moveTo>
                  <a:cubicBezTo>
                    <a:pt x="55" y="42"/>
                    <a:pt x="71" y="32"/>
                    <a:pt x="67" y="17"/>
                  </a:cubicBezTo>
                  <a:cubicBezTo>
                    <a:pt x="64" y="2"/>
                    <a:pt x="42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3"/>
                    <a:pt x="42" y="83"/>
                  </a:cubicBezTo>
                  <a:cubicBezTo>
                    <a:pt x="65" y="83"/>
                    <a:pt x="84" y="65"/>
                    <a:pt x="84" y="42"/>
                  </a:cubicBezTo>
                  <a:cubicBezTo>
                    <a:pt x="82" y="42"/>
                    <a:pt x="82" y="42"/>
                    <a:pt x="82" y="42"/>
                  </a:cubicBezTo>
                  <a:lnTo>
                    <a:pt x="42" y="42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396" tIns="43698" rIns="87396" bIns="43698" numCol="1" anchor="t" anchorCtr="0" compatLnSpc="1">
              <a:prstTxWarp prst="textNoShape">
                <a:avLst/>
              </a:prstTxWarp>
            </a:bodyPr>
            <a:lstStyle/>
            <a:p>
              <a:pPr defTabSz="873964"/>
              <a:endParaRPr lang="en-US" sz="1721">
                <a:solidFill>
                  <a:srgbClr val="00B0F0"/>
                </a:solidFill>
              </a:endParaRPr>
            </a:p>
          </p:txBody>
        </p: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4731" y="523"/>
              <a:ext cx="61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873964"/>
              <a:r>
                <a:rPr lang="en-US" altLang="en-US" sz="2390">
                  <a:solidFill>
                    <a:srgbClr val="414042"/>
                  </a:solidFill>
                  <a:latin typeface="Segoe Pro Display Light" panose="020B0302040504020203" pitchFamily="34" charset="0"/>
                </a:rPr>
                <a:t>SQL-A</a:t>
              </a:r>
              <a:endParaRPr lang="en-US" altLang="en-US" sz="1721">
                <a:solidFill>
                  <a:srgbClr val="00B0F0"/>
                </a:solidFill>
              </a:endParaRPr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4671" y="738"/>
              <a:ext cx="756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873964"/>
              <a:r>
                <a:rPr lang="en-US" altLang="en-US" sz="2390" dirty="0">
                  <a:solidFill>
                    <a:srgbClr val="414042"/>
                  </a:solidFill>
                  <a:latin typeface="Segoe Pro Display Light" panose="020B0302040504020203" pitchFamily="34" charset="0"/>
                </a:rPr>
                <a:t>Website</a:t>
              </a:r>
              <a:endParaRPr lang="en-US" altLang="en-US" sz="1721" dirty="0">
                <a:solidFill>
                  <a:srgbClr val="00B0F0"/>
                </a:solidFill>
              </a:endParaRPr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4676" y="1020"/>
              <a:ext cx="718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873964"/>
              <a:r>
                <a:rPr lang="en-US" altLang="en-US" sz="765" b="1" dirty="0">
                  <a:solidFill>
                    <a:srgbClr val="414042"/>
                  </a:solidFill>
                  <a:latin typeface="Segoe Pro Display Semibold" panose="020B0702040504020203" pitchFamily="34" charset="0"/>
                </a:rPr>
                <a:t>[SQL CONFIG] VM (2x)</a:t>
              </a:r>
              <a:endParaRPr lang="en-US" altLang="en-US" sz="1721" dirty="0">
                <a:solidFill>
                  <a:srgbClr val="00B0F0"/>
                </a:solidFill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3534" y="1411"/>
              <a:ext cx="1332" cy="1058"/>
            </a:xfrm>
            <a:custGeom>
              <a:avLst/>
              <a:gdLst>
                <a:gd name="T0" fmla="*/ 1308 w 1332"/>
                <a:gd name="T1" fmla="*/ 0 h 1058"/>
                <a:gd name="T2" fmla="*/ 1308 w 1332"/>
                <a:gd name="T3" fmla="*/ 432 h 1058"/>
                <a:gd name="T4" fmla="*/ 0 w 1332"/>
                <a:gd name="T5" fmla="*/ 432 h 1058"/>
                <a:gd name="T6" fmla="*/ 0 w 1332"/>
                <a:gd name="T7" fmla="*/ 1058 h 1058"/>
                <a:gd name="T8" fmla="*/ 24 w 1332"/>
                <a:gd name="T9" fmla="*/ 1058 h 1058"/>
                <a:gd name="T10" fmla="*/ 24 w 1332"/>
                <a:gd name="T11" fmla="*/ 455 h 1058"/>
                <a:gd name="T12" fmla="*/ 1332 w 1332"/>
                <a:gd name="T13" fmla="*/ 455 h 1058"/>
                <a:gd name="T14" fmla="*/ 1332 w 1332"/>
                <a:gd name="T15" fmla="*/ 0 h 1058"/>
                <a:gd name="T16" fmla="*/ 1308 w 1332"/>
                <a:gd name="T17" fmla="*/ 0 h 1058"/>
                <a:gd name="T18" fmla="*/ 1308 w 1332"/>
                <a:gd name="T19" fmla="*/ 0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2" h="1058">
                  <a:moveTo>
                    <a:pt x="1308" y="0"/>
                  </a:moveTo>
                  <a:lnTo>
                    <a:pt x="1308" y="432"/>
                  </a:lnTo>
                  <a:lnTo>
                    <a:pt x="0" y="432"/>
                  </a:lnTo>
                  <a:lnTo>
                    <a:pt x="0" y="1058"/>
                  </a:lnTo>
                  <a:lnTo>
                    <a:pt x="24" y="1058"/>
                  </a:lnTo>
                  <a:lnTo>
                    <a:pt x="24" y="455"/>
                  </a:lnTo>
                  <a:lnTo>
                    <a:pt x="1332" y="455"/>
                  </a:lnTo>
                  <a:lnTo>
                    <a:pt x="1332" y="0"/>
                  </a:lnTo>
                  <a:lnTo>
                    <a:pt x="1308" y="0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7CCA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396" tIns="43698" rIns="87396" bIns="43698" numCol="1" anchor="t" anchorCtr="0" compatLnSpc="1">
              <a:prstTxWarp prst="textNoShape">
                <a:avLst/>
              </a:prstTxWarp>
            </a:bodyPr>
            <a:lstStyle/>
            <a:p>
              <a:pPr defTabSz="873964"/>
              <a:endParaRPr lang="en-US" sz="1721">
                <a:solidFill>
                  <a:srgbClr val="00B0F0"/>
                </a:solidFill>
              </a:endParaRPr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4809" y="1368"/>
              <a:ext cx="90" cy="91"/>
            </a:xfrm>
            <a:prstGeom prst="ellipse">
              <a:avLst/>
            </a:prstGeom>
            <a:solidFill>
              <a:srgbClr val="7CCA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396" tIns="43698" rIns="87396" bIns="43698" numCol="1" anchor="t" anchorCtr="0" compatLnSpc="1">
              <a:prstTxWarp prst="textNoShape">
                <a:avLst/>
              </a:prstTxWarp>
            </a:bodyPr>
            <a:lstStyle/>
            <a:p>
              <a:pPr defTabSz="873964"/>
              <a:endParaRPr lang="en-US" sz="1721">
                <a:solidFill>
                  <a:srgbClr val="00B0F0"/>
                </a:solidFill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3497" y="2454"/>
              <a:ext cx="98" cy="83"/>
            </a:xfrm>
            <a:custGeom>
              <a:avLst/>
              <a:gdLst>
                <a:gd name="T0" fmla="*/ 0 w 98"/>
                <a:gd name="T1" fmla="*/ 0 h 83"/>
                <a:gd name="T2" fmla="*/ 48 w 98"/>
                <a:gd name="T3" fmla="*/ 83 h 83"/>
                <a:gd name="T4" fmla="*/ 98 w 98"/>
                <a:gd name="T5" fmla="*/ 0 h 83"/>
                <a:gd name="T6" fmla="*/ 0 w 98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83">
                  <a:moveTo>
                    <a:pt x="0" y="0"/>
                  </a:moveTo>
                  <a:lnTo>
                    <a:pt x="48" y="83"/>
                  </a:lnTo>
                  <a:lnTo>
                    <a:pt x="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CA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396" tIns="43698" rIns="87396" bIns="43698" numCol="1" anchor="t" anchorCtr="0" compatLnSpc="1">
              <a:prstTxWarp prst="textNoShape">
                <a:avLst/>
              </a:prstTxWarp>
            </a:bodyPr>
            <a:lstStyle/>
            <a:p>
              <a:pPr defTabSz="873964"/>
              <a:endParaRPr lang="en-US" sz="1721">
                <a:solidFill>
                  <a:srgbClr val="00B0F0"/>
                </a:solidFill>
              </a:endParaRPr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4995" y="1411"/>
              <a:ext cx="23" cy="1085"/>
            </a:xfrm>
            <a:prstGeom prst="rect">
              <a:avLst/>
            </a:prstGeom>
            <a:solidFill>
              <a:srgbClr val="7CCA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396" tIns="43698" rIns="87396" bIns="43698" numCol="1" anchor="t" anchorCtr="0" compatLnSpc="1">
              <a:prstTxWarp prst="textNoShape">
                <a:avLst/>
              </a:prstTxWarp>
            </a:bodyPr>
            <a:lstStyle/>
            <a:p>
              <a:pPr defTabSz="873964"/>
              <a:endParaRPr lang="en-US" sz="1721">
                <a:solidFill>
                  <a:srgbClr val="00B0F0"/>
                </a:solidFill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4995" y="1411"/>
              <a:ext cx="23" cy="1085"/>
            </a:xfrm>
            <a:custGeom>
              <a:avLst/>
              <a:gdLst>
                <a:gd name="T0" fmla="*/ 0 w 23"/>
                <a:gd name="T1" fmla="*/ 0 h 1085"/>
                <a:gd name="T2" fmla="*/ 0 w 23"/>
                <a:gd name="T3" fmla="*/ 1085 h 1085"/>
                <a:gd name="T4" fmla="*/ 23 w 23"/>
                <a:gd name="T5" fmla="*/ 1085 h 1085"/>
                <a:gd name="T6" fmla="*/ 23 w 23"/>
                <a:gd name="T7" fmla="*/ 0 h 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085">
                  <a:moveTo>
                    <a:pt x="0" y="0"/>
                  </a:moveTo>
                  <a:lnTo>
                    <a:pt x="0" y="1085"/>
                  </a:lnTo>
                  <a:lnTo>
                    <a:pt x="23" y="1085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396" tIns="43698" rIns="87396" bIns="43698" numCol="1" anchor="t" anchorCtr="0" compatLnSpc="1">
              <a:prstTxWarp prst="textNoShape">
                <a:avLst/>
              </a:prstTxWarp>
            </a:bodyPr>
            <a:lstStyle/>
            <a:p>
              <a:pPr defTabSz="873964"/>
              <a:endParaRPr lang="en-US" sz="1721">
                <a:solidFill>
                  <a:srgbClr val="00B0F0"/>
                </a:solidFill>
              </a:endParaRPr>
            </a:p>
          </p:txBody>
        </p:sp>
        <p:sp>
          <p:nvSpPr>
            <p:cNvPr id="63" name="Oval 62"/>
            <p:cNvSpPr>
              <a:spLocks noChangeArrowheads="1"/>
            </p:cNvSpPr>
            <p:nvPr/>
          </p:nvSpPr>
          <p:spPr bwMode="auto">
            <a:xfrm>
              <a:off x="4961" y="1368"/>
              <a:ext cx="90" cy="91"/>
            </a:xfrm>
            <a:prstGeom prst="ellipse">
              <a:avLst/>
            </a:prstGeom>
            <a:solidFill>
              <a:srgbClr val="7CCA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396" tIns="43698" rIns="87396" bIns="43698" numCol="1" anchor="t" anchorCtr="0" compatLnSpc="1">
              <a:prstTxWarp prst="textNoShape">
                <a:avLst/>
              </a:prstTxWarp>
            </a:bodyPr>
            <a:lstStyle/>
            <a:p>
              <a:pPr defTabSz="873964"/>
              <a:endParaRPr lang="en-US" sz="1721">
                <a:solidFill>
                  <a:srgbClr val="00B0F0"/>
                </a:solidFill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4958" y="2483"/>
              <a:ext cx="96" cy="83"/>
            </a:xfrm>
            <a:custGeom>
              <a:avLst/>
              <a:gdLst>
                <a:gd name="T0" fmla="*/ 0 w 96"/>
                <a:gd name="T1" fmla="*/ 0 h 83"/>
                <a:gd name="T2" fmla="*/ 48 w 96"/>
                <a:gd name="T3" fmla="*/ 83 h 83"/>
                <a:gd name="T4" fmla="*/ 96 w 96"/>
                <a:gd name="T5" fmla="*/ 0 h 83"/>
                <a:gd name="T6" fmla="*/ 0 w 96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83">
                  <a:moveTo>
                    <a:pt x="0" y="0"/>
                  </a:moveTo>
                  <a:lnTo>
                    <a:pt x="48" y="83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CA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396" tIns="43698" rIns="87396" bIns="43698" numCol="1" anchor="t" anchorCtr="0" compatLnSpc="1">
              <a:prstTxWarp prst="textNoShape">
                <a:avLst/>
              </a:prstTxWarp>
            </a:bodyPr>
            <a:lstStyle/>
            <a:p>
              <a:pPr defTabSz="873964"/>
              <a:endParaRPr lang="en-US" sz="1721">
                <a:solidFill>
                  <a:srgbClr val="00B0F0"/>
                </a:solidFill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5147" y="1411"/>
              <a:ext cx="1416" cy="1085"/>
            </a:xfrm>
            <a:custGeom>
              <a:avLst/>
              <a:gdLst>
                <a:gd name="T0" fmla="*/ 0 w 1416"/>
                <a:gd name="T1" fmla="*/ 0 h 1085"/>
                <a:gd name="T2" fmla="*/ 0 w 1416"/>
                <a:gd name="T3" fmla="*/ 455 h 1085"/>
                <a:gd name="T4" fmla="*/ 1392 w 1416"/>
                <a:gd name="T5" fmla="*/ 455 h 1085"/>
                <a:gd name="T6" fmla="*/ 1392 w 1416"/>
                <a:gd name="T7" fmla="*/ 1085 h 1085"/>
                <a:gd name="T8" fmla="*/ 1416 w 1416"/>
                <a:gd name="T9" fmla="*/ 1085 h 1085"/>
                <a:gd name="T10" fmla="*/ 1416 w 1416"/>
                <a:gd name="T11" fmla="*/ 432 h 1085"/>
                <a:gd name="T12" fmla="*/ 25 w 1416"/>
                <a:gd name="T13" fmla="*/ 432 h 1085"/>
                <a:gd name="T14" fmla="*/ 25 w 1416"/>
                <a:gd name="T15" fmla="*/ 0 h 1085"/>
                <a:gd name="T16" fmla="*/ 0 w 1416"/>
                <a:gd name="T17" fmla="*/ 0 h 1085"/>
                <a:gd name="T18" fmla="*/ 0 w 1416"/>
                <a:gd name="T19" fmla="*/ 0 h 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6" h="1085">
                  <a:moveTo>
                    <a:pt x="0" y="0"/>
                  </a:moveTo>
                  <a:lnTo>
                    <a:pt x="0" y="455"/>
                  </a:lnTo>
                  <a:lnTo>
                    <a:pt x="1392" y="455"/>
                  </a:lnTo>
                  <a:lnTo>
                    <a:pt x="1392" y="1085"/>
                  </a:lnTo>
                  <a:lnTo>
                    <a:pt x="1416" y="1085"/>
                  </a:lnTo>
                  <a:lnTo>
                    <a:pt x="1416" y="432"/>
                  </a:lnTo>
                  <a:lnTo>
                    <a:pt x="25" y="432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CA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396" tIns="43698" rIns="87396" bIns="43698" numCol="1" anchor="t" anchorCtr="0" compatLnSpc="1">
              <a:prstTxWarp prst="textNoShape">
                <a:avLst/>
              </a:prstTxWarp>
            </a:bodyPr>
            <a:lstStyle/>
            <a:p>
              <a:pPr defTabSz="873964"/>
              <a:endParaRPr lang="en-US" sz="1721">
                <a:solidFill>
                  <a:srgbClr val="00B0F0"/>
                </a:solidFill>
              </a:endParaRPr>
            </a:p>
          </p:txBody>
        </p:sp>
        <p:sp>
          <p:nvSpPr>
            <p:cNvPr id="66" name="Oval 65"/>
            <p:cNvSpPr>
              <a:spLocks noChangeArrowheads="1"/>
            </p:cNvSpPr>
            <p:nvPr/>
          </p:nvSpPr>
          <p:spPr bwMode="auto">
            <a:xfrm>
              <a:off x="5114" y="1368"/>
              <a:ext cx="91" cy="91"/>
            </a:xfrm>
            <a:prstGeom prst="ellipse">
              <a:avLst/>
            </a:prstGeom>
            <a:solidFill>
              <a:srgbClr val="7CCA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396" tIns="43698" rIns="87396" bIns="43698" numCol="1" anchor="t" anchorCtr="0" compatLnSpc="1">
              <a:prstTxWarp prst="textNoShape">
                <a:avLst/>
              </a:prstTxWarp>
            </a:bodyPr>
            <a:lstStyle/>
            <a:p>
              <a:pPr defTabSz="873964"/>
              <a:endParaRPr lang="en-US" sz="1721">
                <a:solidFill>
                  <a:srgbClr val="00B0F0"/>
                </a:solidFill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6502" y="2483"/>
              <a:ext cx="98" cy="83"/>
            </a:xfrm>
            <a:custGeom>
              <a:avLst/>
              <a:gdLst>
                <a:gd name="T0" fmla="*/ 0 w 98"/>
                <a:gd name="T1" fmla="*/ 0 h 83"/>
                <a:gd name="T2" fmla="*/ 48 w 98"/>
                <a:gd name="T3" fmla="*/ 83 h 83"/>
                <a:gd name="T4" fmla="*/ 98 w 98"/>
                <a:gd name="T5" fmla="*/ 0 h 83"/>
                <a:gd name="T6" fmla="*/ 0 w 98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83">
                  <a:moveTo>
                    <a:pt x="0" y="0"/>
                  </a:moveTo>
                  <a:lnTo>
                    <a:pt x="48" y="83"/>
                  </a:lnTo>
                  <a:lnTo>
                    <a:pt x="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CA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396" tIns="43698" rIns="87396" bIns="43698" numCol="1" anchor="t" anchorCtr="0" compatLnSpc="1">
              <a:prstTxWarp prst="textNoShape">
                <a:avLst/>
              </a:prstTxWarp>
            </a:bodyPr>
            <a:lstStyle/>
            <a:p>
              <a:pPr defTabSz="873964"/>
              <a:endParaRPr lang="en-US" sz="1721">
                <a:solidFill>
                  <a:srgbClr val="00B0F0"/>
                </a:solidFill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6193" y="2059"/>
              <a:ext cx="681" cy="254"/>
            </a:xfrm>
            <a:custGeom>
              <a:avLst/>
              <a:gdLst>
                <a:gd name="T0" fmla="*/ 469 w 469"/>
                <a:gd name="T1" fmla="*/ 145 h 175"/>
                <a:gd name="T2" fmla="*/ 439 w 469"/>
                <a:gd name="T3" fmla="*/ 175 h 175"/>
                <a:gd name="T4" fmla="*/ 30 w 469"/>
                <a:gd name="T5" fmla="*/ 175 h 175"/>
                <a:gd name="T6" fmla="*/ 0 w 469"/>
                <a:gd name="T7" fmla="*/ 145 h 175"/>
                <a:gd name="T8" fmla="*/ 0 w 469"/>
                <a:gd name="T9" fmla="*/ 30 h 175"/>
                <a:gd name="T10" fmla="*/ 30 w 469"/>
                <a:gd name="T11" fmla="*/ 0 h 175"/>
                <a:gd name="T12" fmla="*/ 439 w 469"/>
                <a:gd name="T13" fmla="*/ 0 h 175"/>
                <a:gd name="T14" fmla="*/ 469 w 469"/>
                <a:gd name="T15" fmla="*/ 30 h 175"/>
                <a:gd name="T16" fmla="*/ 469 w 469"/>
                <a:gd name="T17" fmla="*/ 14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9" h="175">
                  <a:moveTo>
                    <a:pt x="469" y="145"/>
                  </a:moveTo>
                  <a:cubicBezTo>
                    <a:pt x="469" y="162"/>
                    <a:pt x="455" y="175"/>
                    <a:pt x="439" y="175"/>
                  </a:cubicBezTo>
                  <a:cubicBezTo>
                    <a:pt x="30" y="175"/>
                    <a:pt x="30" y="175"/>
                    <a:pt x="30" y="175"/>
                  </a:cubicBezTo>
                  <a:cubicBezTo>
                    <a:pt x="13" y="175"/>
                    <a:pt x="0" y="162"/>
                    <a:pt x="0" y="145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39" y="0"/>
                    <a:pt x="439" y="0"/>
                    <a:pt x="439" y="0"/>
                  </a:cubicBezTo>
                  <a:cubicBezTo>
                    <a:pt x="455" y="0"/>
                    <a:pt x="469" y="13"/>
                    <a:pt x="469" y="30"/>
                  </a:cubicBezTo>
                  <a:lnTo>
                    <a:pt x="469" y="145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396" tIns="43698" rIns="87396" bIns="43698" numCol="1" anchor="t" anchorCtr="0" compatLnSpc="1">
              <a:prstTxWarp prst="textNoShape">
                <a:avLst/>
              </a:prstTxWarp>
            </a:bodyPr>
            <a:lstStyle/>
            <a:p>
              <a:pPr defTabSz="873964"/>
              <a:endParaRPr lang="en-US" sz="1721">
                <a:solidFill>
                  <a:srgbClr val="00B0F0"/>
                </a:solidFill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6236" y="2141"/>
              <a:ext cx="653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873964"/>
              <a:r>
                <a:rPr lang="en-US" altLang="en-US" sz="861" b="1">
                  <a:solidFill>
                    <a:srgbClr val="FFFFFF"/>
                  </a:solidFill>
                  <a:latin typeface="Segoe UI Semibold" panose="020B0702040204020203" pitchFamily="34" charset="0"/>
                </a:rPr>
                <a:t>DEPENDS ON SQL</a:t>
              </a:r>
              <a:endParaRPr lang="en-US" altLang="en-US" sz="1721">
                <a:solidFill>
                  <a:srgbClr val="00B0F0"/>
                </a:solidFill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4669" y="2059"/>
              <a:ext cx="682" cy="254"/>
            </a:xfrm>
            <a:custGeom>
              <a:avLst/>
              <a:gdLst>
                <a:gd name="T0" fmla="*/ 469 w 469"/>
                <a:gd name="T1" fmla="*/ 145 h 175"/>
                <a:gd name="T2" fmla="*/ 439 w 469"/>
                <a:gd name="T3" fmla="*/ 175 h 175"/>
                <a:gd name="T4" fmla="*/ 31 w 469"/>
                <a:gd name="T5" fmla="*/ 175 h 175"/>
                <a:gd name="T6" fmla="*/ 0 w 469"/>
                <a:gd name="T7" fmla="*/ 145 h 175"/>
                <a:gd name="T8" fmla="*/ 0 w 469"/>
                <a:gd name="T9" fmla="*/ 30 h 175"/>
                <a:gd name="T10" fmla="*/ 31 w 469"/>
                <a:gd name="T11" fmla="*/ 0 h 175"/>
                <a:gd name="T12" fmla="*/ 439 w 469"/>
                <a:gd name="T13" fmla="*/ 0 h 175"/>
                <a:gd name="T14" fmla="*/ 469 w 469"/>
                <a:gd name="T15" fmla="*/ 30 h 175"/>
                <a:gd name="T16" fmla="*/ 469 w 469"/>
                <a:gd name="T17" fmla="*/ 14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9" h="175">
                  <a:moveTo>
                    <a:pt x="469" y="145"/>
                  </a:moveTo>
                  <a:cubicBezTo>
                    <a:pt x="469" y="162"/>
                    <a:pt x="456" y="175"/>
                    <a:pt x="439" y="175"/>
                  </a:cubicBezTo>
                  <a:cubicBezTo>
                    <a:pt x="31" y="175"/>
                    <a:pt x="31" y="175"/>
                    <a:pt x="31" y="175"/>
                  </a:cubicBezTo>
                  <a:cubicBezTo>
                    <a:pt x="14" y="175"/>
                    <a:pt x="0" y="162"/>
                    <a:pt x="0" y="145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4" y="0"/>
                    <a:pt x="31" y="0"/>
                  </a:cubicBezTo>
                  <a:cubicBezTo>
                    <a:pt x="439" y="0"/>
                    <a:pt x="439" y="0"/>
                    <a:pt x="439" y="0"/>
                  </a:cubicBezTo>
                  <a:cubicBezTo>
                    <a:pt x="456" y="0"/>
                    <a:pt x="469" y="13"/>
                    <a:pt x="469" y="30"/>
                  </a:cubicBezTo>
                  <a:lnTo>
                    <a:pt x="469" y="145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396" tIns="43698" rIns="87396" bIns="43698" numCol="1" anchor="t" anchorCtr="0" compatLnSpc="1">
              <a:prstTxWarp prst="textNoShape">
                <a:avLst/>
              </a:prstTxWarp>
            </a:bodyPr>
            <a:lstStyle/>
            <a:p>
              <a:pPr defTabSz="873964"/>
              <a:endParaRPr lang="en-US" sz="1721">
                <a:solidFill>
                  <a:srgbClr val="00B0F0"/>
                </a:solidFill>
              </a:endParaRPr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4713" y="2141"/>
              <a:ext cx="653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873964"/>
              <a:r>
                <a:rPr lang="en-US" altLang="en-US" sz="861" b="1">
                  <a:solidFill>
                    <a:srgbClr val="FFFFFF"/>
                  </a:solidFill>
                  <a:latin typeface="Segoe UI Semibold" panose="020B0702040204020203" pitchFamily="34" charset="0"/>
                </a:rPr>
                <a:t>DEPENDS ON SQL</a:t>
              </a:r>
              <a:endParaRPr lang="en-US" altLang="en-US" sz="1721">
                <a:solidFill>
                  <a:srgbClr val="00B0F0"/>
                </a:solidFill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3500" y="3277"/>
              <a:ext cx="1535" cy="499"/>
            </a:xfrm>
            <a:custGeom>
              <a:avLst/>
              <a:gdLst>
                <a:gd name="T0" fmla="*/ 0 w 1535"/>
                <a:gd name="T1" fmla="*/ 0 h 499"/>
                <a:gd name="T2" fmla="*/ 0 w 1535"/>
                <a:gd name="T3" fmla="*/ 499 h 499"/>
                <a:gd name="T4" fmla="*/ 1535 w 1535"/>
                <a:gd name="T5" fmla="*/ 499 h 499"/>
                <a:gd name="T6" fmla="*/ 1535 w 1535"/>
                <a:gd name="T7" fmla="*/ 113 h 499"/>
                <a:gd name="T8" fmla="*/ 1511 w 1535"/>
                <a:gd name="T9" fmla="*/ 113 h 499"/>
                <a:gd name="T10" fmla="*/ 1511 w 1535"/>
                <a:gd name="T11" fmla="*/ 475 h 499"/>
                <a:gd name="T12" fmla="*/ 25 w 1535"/>
                <a:gd name="T13" fmla="*/ 475 h 499"/>
                <a:gd name="T14" fmla="*/ 25 w 1535"/>
                <a:gd name="T15" fmla="*/ 0 h 499"/>
                <a:gd name="T16" fmla="*/ 0 w 1535"/>
                <a:gd name="T17" fmla="*/ 0 h 499"/>
                <a:gd name="T18" fmla="*/ 0 w 1535"/>
                <a:gd name="T1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" h="499">
                  <a:moveTo>
                    <a:pt x="0" y="0"/>
                  </a:moveTo>
                  <a:lnTo>
                    <a:pt x="0" y="499"/>
                  </a:lnTo>
                  <a:lnTo>
                    <a:pt x="1535" y="499"/>
                  </a:lnTo>
                  <a:lnTo>
                    <a:pt x="1535" y="113"/>
                  </a:lnTo>
                  <a:lnTo>
                    <a:pt x="1511" y="113"/>
                  </a:lnTo>
                  <a:lnTo>
                    <a:pt x="1511" y="475"/>
                  </a:lnTo>
                  <a:lnTo>
                    <a:pt x="25" y="475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CA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396" tIns="43698" rIns="87396" bIns="43698" numCol="1" anchor="t" anchorCtr="0" compatLnSpc="1">
              <a:prstTxWarp prst="textNoShape">
                <a:avLst/>
              </a:prstTxWarp>
            </a:bodyPr>
            <a:lstStyle/>
            <a:p>
              <a:pPr defTabSz="873964"/>
              <a:endParaRPr lang="en-US" sz="1721">
                <a:solidFill>
                  <a:srgbClr val="00B0F0"/>
                </a:solidFill>
              </a:endParaRPr>
            </a:p>
          </p:txBody>
        </p:sp>
        <p:sp>
          <p:nvSpPr>
            <p:cNvPr id="73" name="Oval 72"/>
            <p:cNvSpPr>
              <a:spLocks noChangeArrowheads="1"/>
            </p:cNvSpPr>
            <p:nvPr/>
          </p:nvSpPr>
          <p:spPr bwMode="auto">
            <a:xfrm>
              <a:off x="3467" y="3233"/>
              <a:ext cx="90" cy="91"/>
            </a:xfrm>
            <a:prstGeom prst="ellipse">
              <a:avLst/>
            </a:prstGeom>
            <a:solidFill>
              <a:srgbClr val="7CCA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396" tIns="43698" rIns="87396" bIns="43698" numCol="1" anchor="t" anchorCtr="0" compatLnSpc="1">
              <a:prstTxWarp prst="textNoShape">
                <a:avLst/>
              </a:prstTxWarp>
            </a:bodyPr>
            <a:lstStyle/>
            <a:p>
              <a:pPr defTabSz="873964"/>
              <a:endParaRPr lang="en-US" sz="1721">
                <a:solidFill>
                  <a:srgbClr val="00B0F0"/>
                </a:solidFill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4976" y="3322"/>
              <a:ext cx="96" cy="82"/>
            </a:xfrm>
            <a:custGeom>
              <a:avLst/>
              <a:gdLst>
                <a:gd name="T0" fmla="*/ 96 w 96"/>
                <a:gd name="T1" fmla="*/ 82 h 82"/>
                <a:gd name="T2" fmla="*/ 48 w 96"/>
                <a:gd name="T3" fmla="*/ 0 h 82"/>
                <a:gd name="T4" fmla="*/ 0 w 96"/>
                <a:gd name="T5" fmla="*/ 82 h 82"/>
                <a:gd name="T6" fmla="*/ 96 w 96"/>
                <a:gd name="T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82">
                  <a:moveTo>
                    <a:pt x="96" y="82"/>
                  </a:moveTo>
                  <a:lnTo>
                    <a:pt x="48" y="0"/>
                  </a:lnTo>
                  <a:lnTo>
                    <a:pt x="0" y="82"/>
                  </a:lnTo>
                  <a:lnTo>
                    <a:pt x="96" y="82"/>
                  </a:lnTo>
                  <a:close/>
                </a:path>
              </a:pathLst>
            </a:custGeom>
            <a:solidFill>
              <a:srgbClr val="7CCA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396" tIns="43698" rIns="87396" bIns="43698" numCol="1" anchor="t" anchorCtr="0" compatLnSpc="1">
              <a:prstTxWarp prst="textNoShape">
                <a:avLst/>
              </a:prstTxWarp>
            </a:bodyPr>
            <a:lstStyle/>
            <a:p>
              <a:pPr defTabSz="873964"/>
              <a:endParaRPr lang="en-US" sz="1721">
                <a:solidFill>
                  <a:srgbClr val="00B0F0"/>
                </a:solidFill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3929" y="3635"/>
              <a:ext cx="681" cy="255"/>
            </a:xfrm>
            <a:custGeom>
              <a:avLst/>
              <a:gdLst>
                <a:gd name="T0" fmla="*/ 469 w 469"/>
                <a:gd name="T1" fmla="*/ 145 h 175"/>
                <a:gd name="T2" fmla="*/ 438 w 469"/>
                <a:gd name="T3" fmla="*/ 175 h 175"/>
                <a:gd name="T4" fmla="*/ 30 w 469"/>
                <a:gd name="T5" fmla="*/ 175 h 175"/>
                <a:gd name="T6" fmla="*/ 0 w 469"/>
                <a:gd name="T7" fmla="*/ 145 h 175"/>
                <a:gd name="T8" fmla="*/ 0 w 469"/>
                <a:gd name="T9" fmla="*/ 30 h 175"/>
                <a:gd name="T10" fmla="*/ 30 w 469"/>
                <a:gd name="T11" fmla="*/ 0 h 175"/>
                <a:gd name="T12" fmla="*/ 438 w 469"/>
                <a:gd name="T13" fmla="*/ 0 h 175"/>
                <a:gd name="T14" fmla="*/ 469 w 469"/>
                <a:gd name="T15" fmla="*/ 30 h 175"/>
                <a:gd name="T16" fmla="*/ 469 w 469"/>
                <a:gd name="T17" fmla="*/ 14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9" h="175">
                  <a:moveTo>
                    <a:pt x="469" y="145"/>
                  </a:moveTo>
                  <a:cubicBezTo>
                    <a:pt x="469" y="162"/>
                    <a:pt x="455" y="175"/>
                    <a:pt x="438" y="175"/>
                  </a:cubicBezTo>
                  <a:cubicBezTo>
                    <a:pt x="30" y="175"/>
                    <a:pt x="30" y="175"/>
                    <a:pt x="30" y="175"/>
                  </a:cubicBezTo>
                  <a:cubicBezTo>
                    <a:pt x="13" y="175"/>
                    <a:pt x="0" y="162"/>
                    <a:pt x="0" y="145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455" y="0"/>
                    <a:pt x="469" y="13"/>
                    <a:pt x="469" y="30"/>
                  </a:cubicBezTo>
                  <a:lnTo>
                    <a:pt x="469" y="145"/>
                  </a:lnTo>
                  <a:close/>
                </a:path>
              </a:pathLst>
            </a:custGeom>
            <a:solidFill>
              <a:srgbClr val="007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396" tIns="43698" rIns="87396" bIns="43698" numCol="1" anchor="t" anchorCtr="0" compatLnSpc="1">
              <a:prstTxWarp prst="textNoShape">
                <a:avLst/>
              </a:prstTxWarp>
            </a:bodyPr>
            <a:lstStyle/>
            <a:p>
              <a:pPr defTabSz="873964"/>
              <a:endParaRPr lang="en-US" sz="1721">
                <a:solidFill>
                  <a:srgbClr val="00B0F0"/>
                </a:solidFill>
              </a:endParaRPr>
            </a:p>
          </p:txBody>
        </p:sp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4023" y="3702"/>
              <a:ext cx="17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873964"/>
              <a:r>
                <a:rPr lang="en-US" altLang="en-US" sz="1052" b="1">
                  <a:solidFill>
                    <a:srgbClr val="FFFFFF"/>
                  </a:solidFill>
                  <a:latin typeface="Segoe UI Semibold" panose="020B0702040204020203" pitchFamily="34" charset="0"/>
                </a:rPr>
                <a:t>SQL</a:t>
              </a:r>
              <a:endParaRPr lang="en-US" altLang="en-US" sz="1721">
                <a:solidFill>
                  <a:srgbClr val="00B0F0"/>
                </a:solidFill>
              </a:endParaRPr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4204" y="3702"/>
              <a:ext cx="6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873964"/>
              <a:r>
                <a:rPr lang="en-US" altLang="en-US" sz="1052" b="1">
                  <a:solidFill>
                    <a:srgbClr val="FFFFFF"/>
                  </a:solidFill>
                  <a:latin typeface="Segoe UI Semibold" panose="020B0702040204020203" pitchFamily="34" charset="0"/>
                </a:rPr>
                <a:t>C</a:t>
              </a:r>
              <a:endParaRPr lang="en-US" altLang="en-US" sz="1721">
                <a:solidFill>
                  <a:srgbClr val="00B0F0"/>
                </a:solidFill>
              </a:endParaRPr>
            </a:p>
          </p:txBody>
        </p:sp>
        <p:sp>
          <p:nvSpPr>
            <p:cNvPr id="78" name="Rectangle 77"/>
            <p:cNvSpPr>
              <a:spLocks noChangeArrowheads="1"/>
            </p:cNvSpPr>
            <p:nvPr/>
          </p:nvSpPr>
          <p:spPr bwMode="auto">
            <a:xfrm>
              <a:off x="4257" y="3702"/>
              <a:ext cx="29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873964"/>
              <a:r>
                <a:rPr lang="en-US" altLang="en-US" sz="1052" b="1">
                  <a:solidFill>
                    <a:srgbClr val="FFFFFF"/>
                  </a:solidFill>
                  <a:latin typeface="Segoe UI Semibold" panose="020B0702040204020203" pitchFamily="34" charset="0"/>
                </a:rPr>
                <a:t>ONFIG</a:t>
              </a:r>
              <a:endParaRPr lang="en-US" altLang="en-US" sz="1721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598321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800" dirty="0"/>
              <a:t>Azure Resource Manager - Notion de </a:t>
            </a:r>
            <a:r>
              <a:rPr lang="fr-FR" sz="4800" i="1" dirty="0" err="1"/>
              <a:t>template</a:t>
            </a:r>
            <a:endParaRPr lang="fr-FR" sz="48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3698753" cy="2025170"/>
          </a:xfrm>
        </p:spPr>
        <p:txBody>
          <a:bodyPr/>
          <a:lstStyle/>
          <a:p>
            <a:r>
              <a:rPr lang="fr-FR" dirty="0"/>
              <a:t>Fichier JSON géré dans un contrôleur de source</a:t>
            </a:r>
          </a:p>
          <a:p>
            <a:r>
              <a:rPr lang="fr-FR" dirty="0"/>
              <a:t>Idempotence</a:t>
            </a:r>
          </a:p>
          <a:p>
            <a:r>
              <a:rPr lang="fr-FR" dirty="0"/>
              <a:t>Retour sur une version antérieure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966" y="1455576"/>
            <a:ext cx="8377676" cy="481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96648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TB Conversations 2013">
  <a:themeElements>
    <a:clrScheme name="Custom 1">
      <a:dk1>
        <a:srgbClr val="000000"/>
      </a:dk1>
      <a:lt1>
        <a:srgbClr val="FFFFFF"/>
      </a:lt1>
      <a:dk2>
        <a:srgbClr val="505050"/>
      </a:dk2>
      <a:lt2>
        <a:srgbClr val="D2D2D2"/>
      </a:lt2>
      <a:accent1>
        <a:srgbClr val="0072C6"/>
      </a:accent1>
      <a:accent2>
        <a:srgbClr val="7FBA00"/>
      </a:accent2>
      <a:accent3>
        <a:srgbClr val="68217A"/>
      </a:accent3>
      <a:accent4>
        <a:srgbClr val="EB3C00"/>
      </a:accent4>
      <a:accent5>
        <a:srgbClr val="FF8C00"/>
      </a:accent5>
      <a:accent6>
        <a:srgbClr val="E81123"/>
      </a:accent6>
      <a:hlink>
        <a:srgbClr val="68217A"/>
      </a:hlink>
      <a:folHlink>
        <a:srgbClr val="FFFFFF"/>
      </a:folHlink>
    </a:clrScheme>
    <a:fontScheme name="STB-2013-Segoe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noAutofit/>
      </a:bodyPr>
      <a:lstStyle>
        <a:defPPr>
          <a:lnSpc>
            <a:spcPct val="90000"/>
          </a:lnSpc>
          <a:spcAft>
            <a:spcPts val="600"/>
          </a:spcAft>
          <a:defRPr sz="2400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SVID_White_16x9_2012-08-18">
  <a:themeElements>
    <a:clrScheme name="Server and Cloud">
      <a:dk1>
        <a:srgbClr val="505050"/>
      </a:dk1>
      <a:lt1>
        <a:srgbClr val="FFFFFF"/>
      </a:lt1>
      <a:dk2>
        <a:srgbClr val="008272"/>
      </a:dk2>
      <a:lt2>
        <a:srgbClr val="D2D2D2"/>
      </a:lt2>
      <a:accent1>
        <a:srgbClr val="0072C6"/>
      </a:accent1>
      <a:accent2>
        <a:srgbClr val="DC3C00"/>
      </a:accent2>
      <a:accent3>
        <a:srgbClr val="008272"/>
      </a:accent3>
      <a:accent4>
        <a:srgbClr val="68217A"/>
      </a:accent4>
      <a:accent5>
        <a:srgbClr val="002050"/>
      </a:accent5>
      <a:accent6>
        <a:srgbClr val="442359"/>
      </a:accent6>
      <a:hlink>
        <a:srgbClr val="002050"/>
      </a:hlink>
      <a:folHlink>
        <a:srgbClr val="002050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1311</Words>
  <Application>Microsoft Office PowerPoint</Application>
  <PresentationFormat>Custom</PresentationFormat>
  <Paragraphs>273</Paragraphs>
  <Slides>27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MS PGothic</vt:lpstr>
      <vt:lpstr>Agfa Rotis Sans Serif</vt:lpstr>
      <vt:lpstr>Arial</vt:lpstr>
      <vt:lpstr>Calibri</vt:lpstr>
      <vt:lpstr>Segoe Pro Display Light</vt:lpstr>
      <vt:lpstr>Segoe Pro Display Semibold</vt:lpstr>
      <vt:lpstr>Segoe UI</vt:lpstr>
      <vt:lpstr>Segoe UI Light</vt:lpstr>
      <vt:lpstr>Segoe UI Semibold</vt:lpstr>
      <vt:lpstr>Wingdings</vt:lpstr>
      <vt:lpstr>STB Conversations 2013</vt:lpstr>
      <vt:lpstr>MSVID_White_16x9_2012-08-18</vt:lpstr>
      <vt:lpstr>think-cell Slide</vt:lpstr>
      <vt:lpstr>PowerPoint Presentation</vt:lpstr>
      <vt:lpstr>Au programme</vt:lpstr>
      <vt:lpstr>PowerPoint Presentation</vt:lpstr>
      <vt:lpstr>Infrastructure agile</vt:lpstr>
      <vt:lpstr>Provisionnement, déploiement</vt:lpstr>
      <vt:lpstr>Azure Resource Manager (ARM)</vt:lpstr>
      <vt:lpstr>Azure Resource Manager - Groupe de ressources</vt:lpstr>
      <vt:lpstr>Azure Resource Manager - Notion de template</vt:lpstr>
      <vt:lpstr>Azure Resource Manager - Notion de template</vt:lpstr>
      <vt:lpstr>Options de déploiement</vt:lpstr>
      <vt:lpstr>Azure Quickstart Templates</vt:lpstr>
      <vt:lpstr>PowerPoint Presentation</vt:lpstr>
      <vt:lpstr>PowerPoint Presentation</vt:lpstr>
      <vt:lpstr>What is ADOP?</vt:lpstr>
      <vt:lpstr>A brief history of ADOP</vt:lpstr>
      <vt:lpstr>3 flavours of ADOP</vt:lpstr>
      <vt:lpstr>ADOP – The Tools</vt:lpstr>
      <vt:lpstr>Component Overview</vt:lpstr>
      <vt:lpstr>Upstream Contributions</vt:lpstr>
      <vt:lpstr>Key Links</vt:lpstr>
      <vt:lpstr>PowerPoint Presentation</vt:lpstr>
      <vt:lpstr>Objectif</vt:lpstr>
      <vt:lpstr>Résultats</vt:lpstr>
      <vt:lpstr>PowerPoint Presentation</vt:lpstr>
      <vt:lpstr>Docker dans Azure</vt:lpstr>
      <vt:lpstr>Liens utiles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2016-09-06T05:41:07Z</dcterms:created>
  <dcterms:modified xsi:type="dcterms:W3CDTF">2016-12-14T22:16:15Z</dcterms:modified>
  <cp:category/>
</cp:coreProperties>
</file>